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8" r:id="rId1"/>
    <p:sldMasterId id="2147483976" r:id="rId2"/>
  </p:sldMasterIdLst>
  <p:notesMasterIdLst>
    <p:notesMasterId r:id="rId27"/>
  </p:notesMasterIdLst>
  <p:handoutMasterIdLst>
    <p:handoutMasterId r:id="rId28"/>
  </p:handoutMasterIdLst>
  <p:sldIdLst>
    <p:sldId id="1428" r:id="rId3"/>
    <p:sldId id="1425" r:id="rId4"/>
    <p:sldId id="1359" r:id="rId5"/>
    <p:sldId id="1409" r:id="rId6"/>
    <p:sldId id="1400" r:id="rId7"/>
    <p:sldId id="997" r:id="rId8"/>
    <p:sldId id="1379" r:id="rId9"/>
    <p:sldId id="589" r:id="rId10"/>
    <p:sldId id="1374" r:id="rId11"/>
    <p:sldId id="1348" r:id="rId12"/>
    <p:sldId id="978" r:id="rId13"/>
    <p:sldId id="1430" r:id="rId14"/>
    <p:sldId id="1431" r:id="rId15"/>
    <p:sldId id="1360" r:id="rId16"/>
    <p:sldId id="1423" r:id="rId17"/>
    <p:sldId id="1434" r:id="rId18"/>
    <p:sldId id="1437" r:id="rId19"/>
    <p:sldId id="1436" r:id="rId20"/>
    <p:sldId id="1417" r:id="rId21"/>
    <p:sldId id="1433" r:id="rId22"/>
    <p:sldId id="1432" r:id="rId23"/>
    <p:sldId id="1424" r:id="rId24"/>
    <p:sldId id="1127" r:id="rId25"/>
    <p:sldId id="1405" r:id="rId26"/>
  </p:sldIdLst>
  <p:sldSz cx="12192000" cy="6858000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984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pos="3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4541"/>
    <a:srgbClr val="4DB3C7"/>
    <a:srgbClr val="F49D00"/>
    <a:srgbClr val="D2326B"/>
    <a:srgbClr val="85CA46"/>
    <a:srgbClr val="2B2B2D"/>
    <a:srgbClr val="1D6E9B"/>
    <a:srgbClr val="E28E8C"/>
    <a:srgbClr val="21B169"/>
    <a:srgbClr val="6ABC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10" autoAdjust="0"/>
    <p:restoredTop sz="93531" autoAdjust="0"/>
  </p:normalViewPr>
  <p:slideViewPr>
    <p:cSldViewPr snapToObjects="1">
      <p:cViewPr varScale="1">
        <p:scale>
          <a:sx n="65" d="100"/>
          <a:sy n="65" d="100"/>
        </p:scale>
        <p:origin x="48" y="162"/>
      </p:cViewPr>
      <p:guideLst>
        <p:guide orient="horz" pos="1570"/>
        <p:guide pos="3984"/>
        <p:guide orient="horz" pos="1094"/>
        <p:guide pos="3320"/>
      </p:guideLst>
    </p:cSldViewPr>
  </p:slideViewPr>
  <p:outlineViewPr>
    <p:cViewPr>
      <p:scale>
        <a:sx n="33" d="100"/>
        <a:sy n="33" d="100"/>
      </p:scale>
      <p:origin x="0" y="-305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00862"/>
    </p:cViewPr>
  </p:sorterViewPr>
  <p:notesViewPr>
    <p:cSldViewPr snapToObjects="1">
      <p:cViewPr varScale="1">
        <p:scale>
          <a:sx n="87" d="100"/>
          <a:sy n="87" d="100"/>
        </p:scale>
        <p:origin x="3840" y="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l\Downloads\burnchart.xls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l\Downloads\burnchart.xls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sprint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courbe théorique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[burnchart.xls]Feuil1!$L$6:$L$20</c:f>
              <c:numCache>
                <c:formatCode>General</c:formatCode>
                <c:ptCount val="1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</c:numCache>
            </c:numRef>
          </c:cat>
          <c:val>
            <c:numRef>
              <c:f>[burnchart.xls]Feuil1!$K$6:$K$20</c:f>
              <c:numCache>
                <c:formatCode>General</c:formatCode>
                <c:ptCount val="15"/>
                <c:pt idx="0">
                  <c:v>14</c:v>
                </c:pt>
                <c:pt idx="1">
                  <c:v>13</c:v>
                </c:pt>
                <c:pt idx="2">
                  <c:v>12</c:v>
                </c:pt>
                <c:pt idx="3">
                  <c:v>11</c:v>
                </c:pt>
                <c:pt idx="4">
                  <c:v>10</c:v>
                </c:pt>
                <c:pt idx="5">
                  <c:v>9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5</c:v>
                </c:pt>
                <c:pt idx="10">
                  <c:v>4</c:v>
                </c:pt>
                <c:pt idx="11">
                  <c:v>3</c:v>
                </c:pt>
                <c:pt idx="12">
                  <c:v>2</c:v>
                </c:pt>
                <c:pt idx="13">
                  <c:v>1</c:v>
                </c:pt>
                <c:pt idx="1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E1-4BEF-99BB-EDB649053522}"/>
            </c:ext>
          </c:extLst>
        </c:ser>
        <c:ser>
          <c:idx val="1"/>
          <c:order val="1"/>
          <c:tx>
            <c:v>courbe réelle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[burnchart.xls]Feuil1!$M$6:$M$20</c:f>
              <c:numCache>
                <c:formatCode>General</c:formatCode>
                <c:ptCount val="15"/>
                <c:pt idx="0">
                  <c:v>14</c:v>
                </c:pt>
                <c:pt idx="1">
                  <c:v>13</c:v>
                </c:pt>
                <c:pt idx="2">
                  <c:v>13</c:v>
                </c:pt>
                <c:pt idx="3">
                  <c:v>11</c:v>
                </c:pt>
                <c:pt idx="4">
                  <c:v>10</c:v>
                </c:pt>
                <c:pt idx="5">
                  <c:v>8</c:v>
                </c:pt>
                <c:pt idx="6">
                  <c:v>8</c:v>
                </c:pt>
                <c:pt idx="7">
                  <c:v>7</c:v>
                </c:pt>
                <c:pt idx="8">
                  <c:v>7</c:v>
                </c:pt>
                <c:pt idx="9">
                  <c:v>6</c:v>
                </c:pt>
                <c:pt idx="10">
                  <c:v>5</c:v>
                </c:pt>
                <c:pt idx="11">
                  <c:v>4</c:v>
                </c:pt>
                <c:pt idx="12">
                  <c:v>2</c:v>
                </c:pt>
                <c:pt idx="13">
                  <c:v>1</c:v>
                </c:pt>
                <c:pt idx="1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E1-4BEF-99BB-EDB6490535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07462767"/>
        <c:axId val="1016089695"/>
      </c:lineChart>
      <c:catAx>
        <c:axId val="11074627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Heures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016089695"/>
        <c:crosses val="autoZero"/>
        <c:auto val="1"/>
        <c:lblAlgn val="ctr"/>
        <c:lblOffset val="100"/>
        <c:noMultiLvlLbl val="0"/>
      </c:catAx>
      <c:valAx>
        <c:axId val="1016089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points d'efforts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074627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>
        <a:lumMod val="20000"/>
        <a:lumOff val="8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sprint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courbe théorique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[burnchart.xls]Feuil1!$K$26:$K$36</c:f>
              <c:numCache>
                <c:formatCode>General</c:formatCode>
                <c:ptCount val="11"/>
                <c:pt idx="0">
                  <c:v>10</c:v>
                </c:pt>
                <c:pt idx="1">
                  <c:v>9</c:v>
                </c:pt>
                <c:pt idx="2">
                  <c:v>8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4</c:v>
                </c:pt>
                <c:pt idx="7">
                  <c:v>3</c:v>
                </c:pt>
                <c:pt idx="8">
                  <c:v>2</c:v>
                </c:pt>
                <c:pt idx="9">
                  <c:v>1</c:v>
                </c:pt>
                <c:pt idx="1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13-42F9-80EF-EC6094115AD8}"/>
            </c:ext>
          </c:extLst>
        </c:ser>
        <c:ser>
          <c:idx val="1"/>
          <c:order val="1"/>
          <c:tx>
            <c:v>courbe réelle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[burnchart.xls]Feuil1!$M$26:$M$36</c:f>
              <c:numCache>
                <c:formatCode>General</c:formatCode>
                <c:ptCount val="11"/>
                <c:pt idx="0">
                  <c:v>10</c:v>
                </c:pt>
                <c:pt idx="1">
                  <c:v>9</c:v>
                </c:pt>
                <c:pt idx="2">
                  <c:v>9</c:v>
                </c:pt>
                <c:pt idx="3">
                  <c:v>7</c:v>
                </c:pt>
                <c:pt idx="4">
                  <c:v>5</c:v>
                </c:pt>
                <c:pt idx="5">
                  <c:v>5</c:v>
                </c:pt>
                <c:pt idx="6">
                  <c:v>4</c:v>
                </c:pt>
                <c:pt idx="7">
                  <c:v>3</c:v>
                </c:pt>
                <c:pt idx="8">
                  <c:v>2</c:v>
                </c:pt>
                <c:pt idx="9">
                  <c:v>1</c:v>
                </c:pt>
                <c:pt idx="1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13-42F9-80EF-EC6094115A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17038943"/>
        <c:axId val="1117143327"/>
      </c:lineChart>
      <c:catAx>
        <c:axId val="11170389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Heures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17143327"/>
        <c:crosses val="autoZero"/>
        <c:auto val="1"/>
        <c:lblAlgn val="ctr"/>
        <c:lblOffset val="100"/>
        <c:noMultiLvlLbl val="0"/>
      </c:catAx>
      <c:valAx>
        <c:axId val="1117143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Points</a:t>
                </a:r>
                <a:r>
                  <a:rPr lang="fr-FR" baseline="0"/>
                  <a:t> d'efforts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17038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accent1">
        <a:lumMod val="20000"/>
        <a:lumOff val="8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6D0EE6A-3104-4EE6-95D2-D8C6E18992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F0A1333-1628-4C57-8FF9-F1BB01DE0C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A8961-3A27-49DD-9BE4-AA10F123A409}" type="datetimeFigureOut">
              <a:rPr lang="fr-FR" smtClean="0"/>
              <a:t>31/07/2018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9DAA9D0-A056-48C1-AE7B-C0C43E19DC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AC1135-5F92-4C88-AF94-0714D0FA56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7883D2-F2C0-4EE3-BBD0-273D805C3CC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42492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63621-2E60-B848-8968-B0341E26A31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8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04461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671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9772010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buSzPct val="100000"/>
              <a:defRPr sz="1400"/>
            </a:lvl3pPr>
            <a:lvl4pPr marL="514350" indent="-171450">
              <a:buClr>
                <a:schemeClr val="accent2"/>
              </a:buClr>
              <a:buSzPct val="100000"/>
              <a:defRPr sz="1400"/>
            </a:lvl4pPr>
            <a:lvl5pPr>
              <a:buClr>
                <a:schemeClr val="accent2"/>
              </a:buClr>
              <a:buSzPct val="100000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51219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2050525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7757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751305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141382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8579840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3488927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3798291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4690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866403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3106583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3627621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3149526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076287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5492051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7049575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2860086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09791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2282183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994197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45037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53273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6608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0526152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4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6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8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0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6939405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2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3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4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6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8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0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1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2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3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807341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8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957041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007160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418127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659994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0308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70272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641173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6482377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8397180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0110761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98263300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4144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0">
              <a:schemeClr val="accent1"/>
            </a:gs>
            <a:gs pos="100000">
              <a:schemeClr val="accent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2099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77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5321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696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257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2011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8985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78925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1598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821406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702759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78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0582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440953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0004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286322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8769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07320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518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182294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65525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3"/>
              </a:buClr>
              <a:defRPr sz="1400"/>
            </a:lvl3pPr>
            <a:lvl4pPr marL="533387" indent="-228594">
              <a:buClr>
                <a:schemeClr val="accent3"/>
              </a:buClr>
              <a:defRPr sz="1400"/>
            </a:lvl4pPr>
            <a:lvl5pPr marL="761981" indent="-228594"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073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384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3"/>
              </a:buClr>
              <a:defRPr sz="1400"/>
            </a:lvl3pPr>
            <a:lvl4pPr marL="533387" indent="-228594">
              <a:buClr>
                <a:schemeClr val="accent3"/>
              </a:buClr>
              <a:defRPr sz="1400"/>
            </a:lvl4pPr>
            <a:lvl5pPr marL="761981" indent="-228594"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517757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4"/>
              </a:buClr>
              <a:defRPr sz="1400"/>
            </a:lvl3pPr>
            <a:lvl4pPr marL="533387" indent="-228594">
              <a:buClr>
                <a:schemeClr val="accent4"/>
              </a:buClr>
              <a:defRPr sz="1400"/>
            </a:lvl4pPr>
            <a:lvl5pPr marL="761981" indent="-228594"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0147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4"/>
              </a:buClr>
              <a:defRPr sz="1400"/>
            </a:lvl3pPr>
            <a:lvl4pPr marL="533387" indent="-228594">
              <a:buClr>
                <a:schemeClr val="accent4"/>
              </a:buClr>
              <a:defRPr sz="1400"/>
            </a:lvl4pPr>
            <a:lvl5pPr marL="761981" indent="-228594"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599264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752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367518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99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2274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0247956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4224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0374499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2624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751076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55598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0180868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232393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0983140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087664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9501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0779126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825516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2693132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342995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50166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3113348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159161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1793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7997861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4322143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451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7454508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55497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4"/>
              </a:buClr>
              <a:defRPr sz="1400"/>
            </a:lvl3pPr>
            <a:lvl4pPr marL="514350" indent="-171450">
              <a:buClr>
                <a:schemeClr val="accent4"/>
              </a:buClr>
              <a:defRPr sz="1400"/>
            </a:lvl4pPr>
            <a:lvl5pPr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199777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099194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443076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7865773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344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8271410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4743963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24836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7036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287941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080748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1886034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8647472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805060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0536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3586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4382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2299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706924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13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5018716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6791506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08237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4187008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9043711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26870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51687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5083865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745014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55565091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044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0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1486164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647756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474054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8614952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3"/>
              </a:buClr>
              <a:defRPr sz="1400"/>
            </a:lvl3pPr>
            <a:lvl4pPr marL="533387" indent="-228594">
              <a:buClr>
                <a:schemeClr val="accent3"/>
              </a:buClr>
              <a:defRPr sz="1400"/>
            </a:lvl4pPr>
            <a:lvl5pPr marL="761981" indent="-228594"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2538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3"/>
              </a:buClr>
              <a:defRPr sz="1400"/>
            </a:lvl3pPr>
            <a:lvl4pPr marL="533387" indent="-228594">
              <a:buClr>
                <a:schemeClr val="accent3"/>
              </a:buClr>
              <a:defRPr sz="1400"/>
            </a:lvl4pPr>
            <a:lvl5pPr marL="761981" indent="-228594"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4171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598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4"/>
              </a:buClr>
              <a:defRPr sz="1400"/>
            </a:lvl3pPr>
            <a:lvl4pPr marL="533387" indent="-228594">
              <a:buClr>
                <a:schemeClr val="accent4"/>
              </a:buClr>
              <a:defRPr sz="1400"/>
            </a:lvl4pPr>
            <a:lvl5pPr marL="761981" indent="-228594"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964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4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4"/>
              </a:buClr>
              <a:defRPr sz="1400"/>
            </a:lvl3pPr>
            <a:lvl4pPr marL="533387" indent="-228594">
              <a:buClr>
                <a:schemeClr val="accent4"/>
              </a:buClr>
              <a:defRPr sz="1400"/>
            </a:lvl4pPr>
            <a:lvl5pPr marL="761981" indent="-228594">
              <a:buClr>
                <a:schemeClr val="accent4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accent2"/>
              </a:buClr>
              <a:defRPr sz="1400"/>
            </a:lvl3pPr>
            <a:lvl4pPr marL="533387" indent="-228594">
              <a:buClr>
                <a:schemeClr val="accent2"/>
              </a:buClr>
              <a:defRPr sz="1400"/>
            </a:lvl4pPr>
            <a:lvl5pPr marL="761981" indent="-228594"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8936004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76409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04792" indent="-152396">
              <a:buClr>
                <a:schemeClr val="bg2"/>
              </a:buClr>
              <a:defRPr sz="1400"/>
            </a:lvl3pPr>
            <a:lvl4pPr marL="533387" indent="-228594">
              <a:buClr>
                <a:schemeClr val="bg2"/>
              </a:buClr>
              <a:defRPr sz="1400"/>
            </a:lvl4pPr>
            <a:lvl5pPr marL="761981" indent="-228594"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4731562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3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3"/>
              </a:buClr>
              <a:defRPr sz="1400"/>
            </a:lvl3pPr>
            <a:lvl4pPr marL="514350" indent="-171450">
              <a:buClr>
                <a:schemeClr val="accent3"/>
              </a:buClr>
              <a:defRPr sz="1400"/>
            </a:lvl4pPr>
            <a:lvl5pPr>
              <a:buClr>
                <a:schemeClr val="accent3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accent2"/>
              </a:buClr>
              <a:defRPr sz="1400"/>
            </a:lvl3pPr>
            <a:lvl4pPr marL="514350" indent="-171450"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Clr>
                <a:schemeClr val="bg2"/>
              </a:buClr>
              <a:buFont typeface="Arial" panose="020B0604020202020204" pitchFamily="34" charset="0"/>
              <a:buChar char="•"/>
              <a:defRPr sz="1400"/>
            </a:lvl2pPr>
            <a:lvl3pPr marL="342900" indent="-171450">
              <a:buClr>
                <a:schemeClr val="bg2"/>
              </a:buClr>
              <a:defRPr sz="1400"/>
            </a:lvl3pPr>
            <a:lvl4pPr marL="514350" indent="-171450">
              <a:buClr>
                <a:schemeClr val="bg2"/>
              </a:buClr>
              <a:defRPr sz="1400"/>
            </a:lvl4pPr>
            <a:lvl5pPr>
              <a:buClr>
                <a:schemeClr val="bg2"/>
              </a:buCl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847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0.xml"/><Relationship Id="rId18" Type="http://schemas.openxmlformats.org/officeDocument/2006/relationships/slideLayout" Target="../slideLayouts/slideLayout95.xml"/><Relationship Id="rId26" Type="http://schemas.openxmlformats.org/officeDocument/2006/relationships/slideLayout" Target="../slideLayouts/slideLayout103.xml"/><Relationship Id="rId39" Type="http://schemas.openxmlformats.org/officeDocument/2006/relationships/slideLayout" Target="../slideLayouts/slideLayout116.xml"/><Relationship Id="rId21" Type="http://schemas.openxmlformats.org/officeDocument/2006/relationships/slideLayout" Target="../slideLayouts/slideLayout98.xml"/><Relationship Id="rId34" Type="http://schemas.openxmlformats.org/officeDocument/2006/relationships/slideLayout" Target="../slideLayouts/slideLayout111.xml"/><Relationship Id="rId42" Type="http://schemas.openxmlformats.org/officeDocument/2006/relationships/slideLayout" Target="../slideLayouts/slideLayout119.xml"/><Relationship Id="rId47" Type="http://schemas.openxmlformats.org/officeDocument/2006/relationships/slideLayout" Target="../slideLayouts/slideLayout124.xml"/><Relationship Id="rId50" Type="http://schemas.openxmlformats.org/officeDocument/2006/relationships/slideLayout" Target="../slideLayouts/slideLayout127.xml"/><Relationship Id="rId55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93.xml"/><Relationship Id="rId29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88.xml"/><Relationship Id="rId24" Type="http://schemas.openxmlformats.org/officeDocument/2006/relationships/slideLayout" Target="../slideLayouts/slideLayout101.xml"/><Relationship Id="rId32" Type="http://schemas.openxmlformats.org/officeDocument/2006/relationships/slideLayout" Target="../slideLayouts/slideLayout109.xml"/><Relationship Id="rId37" Type="http://schemas.openxmlformats.org/officeDocument/2006/relationships/slideLayout" Target="../slideLayouts/slideLayout114.xml"/><Relationship Id="rId40" Type="http://schemas.openxmlformats.org/officeDocument/2006/relationships/slideLayout" Target="../slideLayouts/slideLayout117.xml"/><Relationship Id="rId45" Type="http://schemas.openxmlformats.org/officeDocument/2006/relationships/slideLayout" Target="../slideLayouts/slideLayout122.xml"/><Relationship Id="rId53" Type="http://schemas.openxmlformats.org/officeDocument/2006/relationships/slideLayout" Target="../slideLayouts/slideLayout130.xml"/><Relationship Id="rId58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96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9.xml"/><Relationship Id="rId27" Type="http://schemas.openxmlformats.org/officeDocument/2006/relationships/slideLayout" Target="../slideLayouts/slideLayout104.xml"/><Relationship Id="rId30" Type="http://schemas.openxmlformats.org/officeDocument/2006/relationships/slideLayout" Target="../slideLayouts/slideLayout107.xml"/><Relationship Id="rId35" Type="http://schemas.openxmlformats.org/officeDocument/2006/relationships/slideLayout" Target="../slideLayouts/slideLayout112.xml"/><Relationship Id="rId43" Type="http://schemas.openxmlformats.org/officeDocument/2006/relationships/slideLayout" Target="../slideLayouts/slideLayout120.xml"/><Relationship Id="rId48" Type="http://schemas.openxmlformats.org/officeDocument/2006/relationships/slideLayout" Target="../slideLayouts/slideLayout125.xml"/><Relationship Id="rId56" Type="http://schemas.openxmlformats.org/officeDocument/2006/relationships/slideLayout" Target="../slideLayouts/slideLayout133.xml"/><Relationship Id="rId8" Type="http://schemas.openxmlformats.org/officeDocument/2006/relationships/slideLayout" Target="../slideLayouts/slideLayout85.xml"/><Relationship Id="rId51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9.xml"/><Relationship Id="rId17" Type="http://schemas.openxmlformats.org/officeDocument/2006/relationships/slideLayout" Target="../slideLayouts/slideLayout94.xml"/><Relationship Id="rId25" Type="http://schemas.openxmlformats.org/officeDocument/2006/relationships/slideLayout" Target="../slideLayouts/slideLayout102.xml"/><Relationship Id="rId33" Type="http://schemas.openxmlformats.org/officeDocument/2006/relationships/slideLayout" Target="../slideLayouts/slideLayout110.xml"/><Relationship Id="rId38" Type="http://schemas.openxmlformats.org/officeDocument/2006/relationships/slideLayout" Target="../slideLayouts/slideLayout115.xml"/><Relationship Id="rId46" Type="http://schemas.openxmlformats.org/officeDocument/2006/relationships/slideLayout" Target="../slideLayouts/slideLayout123.xml"/><Relationship Id="rId59" Type="http://schemas.openxmlformats.org/officeDocument/2006/relationships/slideLayout" Target="../slideLayouts/slideLayout136.xml"/><Relationship Id="rId20" Type="http://schemas.openxmlformats.org/officeDocument/2006/relationships/slideLayout" Target="../slideLayouts/slideLayout97.xml"/><Relationship Id="rId41" Type="http://schemas.openxmlformats.org/officeDocument/2006/relationships/slideLayout" Target="../slideLayouts/slideLayout118.xml"/><Relationship Id="rId54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92.xml"/><Relationship Id="rId23" Type="http://schemas.openxmlformats.org/officeDocument/2006/relationships/slideLayout" Target="../slideLayouts/slideLayout100.xml"/><Relationship Id="rId28" Type="http://schemas.openxmlformats.org/officeDocument/2006/relationships/slideLayout" Target="../slideLayouts/slideLayout105.xml"/><Relationship Id="rId36" Type="http://schemas.openxmlformats.org/officeDocument/2006/relationships/slideLayout" Target="../slideLayouts/slideLayout113.xml"/><Relationship Id="rId49" Type="http://schemas.openxmlformats.org/officeDocument/2006/relationships/slideLayout" Target="../slideLayouts/slideLayout126.xml"/><Relationship Id="rId57" Type="http://schemas.openxmlformats.org/officeDocument/2006/relationships/slideLayout" Target="../slideLayouts/slideLayout134.xml"/><Relationship Id="rId10" Type="http://schemas.openxmlformats.org/officeDocument/2006/relationships/slideLayout" Target="../slideLayouts/slideLayout87.xml"/><Relationship Id="rId31" Type="http://schemas.openxmlformats.org/officeDocument/2006/relationships/slideLayout" Target="../slideLayouts/slideLayout108.xml"/><Relationship Id="rId44" Type="http://schemas.openxmlformats.org/officeDocument/2006/relationships/slideLayout" Target="../slideLayouts/slideLayout121.xml"/><Relationship Id="rId52" Type="http://schemas.openxmlformats.org/officeDocument/2006/relationships/slideLayout" Target="../slideLayouts/slideLayout129.xml"/><Relationship Id="rId6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6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  <p:sldLayoutId id="2147483916" r:id="rId18"/>
    <p:sldLayoutId id="2147483917" r:id="rId19"/>
    <p:sldLayoutId id="2147483918" r:id="rId20"/>
    <p:sldLayoutId id="2147483919" r:id="rId21"/>
    <p:sldLayoutId id="2147483920" r:id="rId22"/>
    <p:sldLayoutId id="2147483921" r:id="rId23"/>
    <p:sldLayoutId id="2147483922" r:id="rId24"/>
    <p:sldLayoutId id="2147483923" r:id="rId25"/>
    <p:sldLayoutId id="2147483924" r:id="rId26"/>
    <p:sldLayoutId id="2147483925" r:id="rId27"/>
    <p:sldLayoutId id="2147483926" r:id="rId28"/>
    <p:sldLayoutId id="2147483927" r:id="rId29"/>
    <p:sldLayoutId id="2147483928" r:id="rId30"/>
    <p:sldLayoutId id="2147483929" r:id="rId31"/>
    <p:sldLayoutId id="2147483930" r:id="rId32"/>
    <p:sldLayoutId id="2147483931" r:id="rId33"/>
    <p:sldLayoutId id="2147483932" r:id="rId34"/>
    <p:sldLayoutId id="2147483933" r:id="rId35"/>
    <p:sldLayoutId id="2147483934" r:id="rId36"/>
    <p:sldLayoutId id="2147483935" r:id="rId37"/>
    <p:sldLayoutId id="2147483936" r:id="rId38"/>
    <p:sldLayoutId id="2147483937" r:id="rId39"/>
    <p:sldLayoutId id="2147483938" r:id="rId40"/>
    <p:sldLayoutId id="2147483939" r:id="rId41"/>
    <p:sldLayoutId id="2147483940" r:id="rId42"/>
    <p:sldLayoutId id="2147483941" r:id="rId43"/>
    <p:sldLayoutId id="2147483942" r:id="rId44"/>
    <p:sldLayoutId id="2147483943" r:id="rId45"/>
    <p:sldLayoutId id="2147483944" r:id="rId46"/>
    <p:sldLayoutId id="2147483945" r:id="rId47"/>
    <p:sldLayoutId id="2147483946" r:id="rId48"/>
    <p:sldLayoutId id="2147483947" r:id="rId49"/>
    <p:sldLayoutId id="2147483948" r:id="rId50"/>
    <p:sldLayoutId id="2147483949" r:id="rId51"/>
    <p:sldLayoutId id="2147483950" r:id="rId52"/>
    <p:sldLayoutId id="2147483951" r:id="rId53"/>
    <p:sldLayoutId id="2147483952" r:id="rId54"/>
    <p:sldLayoutId id="2147483953" r:id="rId55"/>
    <p:sldLayoutId id="2147483954" r:id="rId56"/>
    <p:sldLayoutId id="2147483955" r:id="rId57"/>
    <p:sldLayoutId id="2147483956" r:id="rId58"/>
    <p:sldLayoutId id="2147483957" r:id="rId59"/>
    <p:sldLayoutId id="2147483958" r:id="rId60"/>
    <p:sldLayoutId id="2147483959" r:id="rId61"/>
    <p:sldLayoutId id="2147483960" r:id="rId62"/>
    <p:sldLayoutId id="2147483961" r:id="rId63"/>
    <p:sldLayoutId id="2147483962" r:id="rId64"/>
    <p:sldLayoutId id="2147483963" r:id="rId65"/>
    <p:sldLayoutId id="2147483964" r:id="rId66"/>
    <p:sldLayoutId id="2147483965" r:id="rId67"/>
    <p:sldLayoutId id="2147483966" r:id="rId68"/>
    <p:sldLayoutId id="2147483967" r:id="rId69"/>
    <p:sldLayoutId id="2147483968" r:id="rId70"/>
    <p:sldLayoutId id="2147483969" r:id="rId71"/>
    <p:sldLayoutId id="2147483970" r:id="rId72"/>
    <p:sldLayoutId id="2147483971" r:id="rId73"/>
    <p:sldLayoutId id="2147483972" r:id="rId74"/>
    <p:sldLayoutId id="2147483973" r:id="rId75"/>
    <p:sldLayoutId id="2147483974" r:id="rId76"/>
    <p:sldLayoutId id="2147483975" r:id="rId77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6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  <p:sldLayoutId id="2147483988" r:id="rId12"/>
    <p:sldLayoutId id="2147483989" r:id="rId13"/>
    <p:sldLayoutId id="2147483990" r:id="rId14"/>
    <p:sldLayoutId id="2147483991" r:id="rId15"/>
    <p:sldLayoutId id="2147483992" r:id="rId16"/>
    <p:sldLayoutId id="2147483993" r:id="rId17"/>
    <p:sldLayoutId id="2147483994" r:id="rId18"/>
    <p:sldLayoutId id="2147483995" r:id="rId19"/>
    <p:sldLayoutId id="2147483996" r:id="rId20"/>
    <p:sldLayoutId id="2147483997" r:id="rId21"/>
    <p:sldLayoutId id="2147483998" r:id="rId22"/>
    <p:sldLayoutId id="2147483999" r:id="rId23"/>
    <p:sldLayoutId id="2147484000" r:id="rId24"/>
    <p:sldLayoutId id="2147484001" r:id="rId25"/>
    <p:sldLayoutId id="2147484002" r:id="rId26"/>
    <p:sldLayoutId id="2147484003" r:id="rId27"/>
    <p:sldLayoutId id="2147484004" r:id="rId28"/>
    <p:sldLayoutId id="2147484005" r:id="rId29"/>
    <p:sldLayoutId id="2147484006" r:id="rId30"/>
    <p:sldLayoutId id="2147484007" r:id="rId31"/>
    <p:sldLayoutId id="2147484008" r:id="rId32"/>
    <p:sldLayoutId id="2147484009" r:id="rId33"/>
    <p:sldLayoutId id="2147484010" r:id="rId34"/>
    <p:sldLayoutId id="2147484011" r:id="rId35"/>
    <p:sldLayoutId id="2147484012" r:id="rId36"/>
    <p:sldLayoutId id="2147484013" r:id="rId37"/>
    <p:sldLayoutId id="2147484014" r:id="rId38"/>
    <p:sldLayoutId id="2147484015" r:id="rId39"/>
    <p:sldLayoutId id="2147484016" r:id="rId40"/>
    <p:sldLayoutId id="2147484017" r:id="rId41"/>
    <p:sldLayoutId id="2147484018" r:id="rId42"/>
    <p:sldLayoutId id="2147484019" r:id="rId43"/>
    <p:sldLayoutId id="2147484020" r:id="rId44"/>
    <p:sldLayoutId id="2147484021" r:id="rId45"/>
    <p:sldLayoutId id="2147484022" r:id="rId46"/>
    <p:sldLayoutId id="2147484023" r:id="rId47"/>
    <p:sldLayoutId id="2147484024" r:id="rId48"/>
    <p:sldLayoutId id="2147484025" r:id="rId49"/>
    <p:sldLayoutId id="2147484026" r:id="rId50"/>
    <p:sldLayoutId id="2147484027" r:id="rId51"/>
    <p:sldLayoutId id="2147484028" r:id="rId52"/>
    <p:sldLayoutId id="2147484029" r:id="rId53"/>
    <p:sldLayoutId id="2147484030" r:id="rId54"/>
    <p:sldLayoutId id="2147484031" r:id="rId55"/>
    <p:sldLayoutId id="2147484032" r:id="rId56"/>
    <p:sldLayoutId id="2147484033" r:id="rId57"/>
    <p:sldLayoutId id="2147484034" r:id="rId58"/>
    <p:sldLayoutId id="2147484035" r:id="rId59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1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9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ail.google.com/" TargetMode="External"/><Relationship Id="rId1" Type="http://schemas.openxmlformats.org/officeDocument/2006/relationships/slideLayout" Target="../slideLayouts/slideLayout1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AB000A73-6E62-49F2-A034-91112948C056}"/>
              </a:ext>
            </a:extLst>
          </p:cNvPr>
          <p:cNvSpPr txBox="1">
            <a:spLocks/>
          </p:cNvSpPr>
          <p:nvPr/>
        </p:nvSpPr>
        <p:spPr>
          <a:xfrm>
            <a:off x="907075" y="1411539"/>
            <a:ext cx="10363200" cy="14700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Développement d’une application Web 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0C5E382B-D36D-469F-935A-4AABC35A3F65}"/>
              </a:ext>
            </a:extLst>
          </p:cNvPr>
          <p:cNvSpPr txBox="1">
            <a:spLocks/>
          </p:cNvSpPr>
          <p:nvPr/>
        </p:nvSpPr>
        <p:spPr>
          <a:xfrm>
            <a:off x="1821475" y="3167313"/>
            <a:ext cx="8534400" cy="1752600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Formation Java/JEE GT’M ingénierie  </a:t>
            </a:r>
          </a:p>
          <a:p>
            <a:pPr marL="0" indent="0" algn="ctr">
              <a:buNone/>
            </a:pPr>
            <a:r>
              <a:rPr lang="fr-FR" dirty="0"/>
              <a:t>14 Mai 2018 – 1 Août 2018</a:t>
            </a:r>
          </a:p>
        </p:txBody>
      </p:sp>
      <p:sp>
        <p:nvSpPr>
          <p:cNvPr id="511" name="Freeform 25">
            <a:extLst>
              <a:ext uri="{FF2B5EF4-FFF2-40B4-BE49-F238E27FC236}">
                <a16:creationId xmlns:a16="http://schemas.microsoft.com/office/drawing/2014/main" id="{4D63E8E6-17C1-4EF5-BA58-72F4B5D45295}"/>
              </a:ext>
            </a:extLst>
          </p:cNvPr>
          <p:cNvSpPr>
            <a:spLocks noEditPoints="1"/>
          </p:cNvSpPr>
          <p:nvPr/>
        </p:nvSpPr>
        <p:spPr bwMode="auto">
          <a:xfrm>
            <a:off x="2567608" y="601449"/>
            <a:ext cx="7635800" cy="6278322"/>
          </a:xfrm>
          <a:custGeom>
            <a:avLst/>
            <a:gdLst>
              <a:gd name="T0" fmla="*/ 414 w 444"/>
              <a:gd name="T1" fmla="*/ 172 h 365"/>
              <a:gd name="T2" fmla="*/ 392 w 444"/>
              <a:gd name="T3" fmla="*/ 0 h 365"/>
              <a:gd name="T4" fmla="*/ 0 w 444"/>
              <a:gd name="T5" fmla="*/ 22 h 365"/>
              <a:gd name="T6" fmla="*/ 22 w 444"/>
              <a:gd name="T7" fmla="*/ 283 h 365"/>
              <a:gd name="T8" fmla="*/ 144 w 444"/>
              <a:gd name="T9" fmla="*/ 355 h 365"/>
              <a:gd name="T10" fmla="*/ 118 w 444"/>
              <a:gd name="T11" fmla="*/ 360 h 365"/>
              <a:gd name="T12" fmla="*/ 291 w 444"/>
              <a:gd name="T13" fmla="*/ 365 h 365"/>
              <a:gd name="T14" fmla="*/ 291 w 444"/>
              <a:gd name="T15" fmla="*/ 355 h 365"/>
              <a:gd name="T16" fmla="*/ 254 w 444"/>
              <a:gd name="T17" fmla="*/ 283 h 365"/>
              <a:gd name="T18" fmla="*/ 326 w 444"/>
              <a:gd name="T19" fmla="*/ 348 h 365"/>
              <a:gd name="T20" fmla="*/ 427 w 444"/>
              <a:gd name="T21" fmla="*/ 365 h 365"/>
              <a:gd name="T22" fmla="*/ 444 w 444"/>
              <a:gd name="T23" fmla="*/ 189 h 365"/>
              <a:gd name="T24" fmla="*/ 10 w 444"/>
              <a:gd name="T25" fmla="*/ 22 h 365"/>
              <a:gd name="T26" fmla="*/ 392 w 444"/>
              <a:gd name="T27" fmla="*/ 9 h 365"/>
              <a:gd name="T28" fmla="*/ 404 w 444"/>
              <a:gd name="T29" fmla="*/ 36 h 365"/>
              <a:gd name="T30" fmla="*/ 10 w 444"/>
              <a:gd name="T31" fmla="*/ 22 h 365"/>
              <a:gd name="T32" fmla="*/ 158 w 444"/>
              <a:gd name="T33" fmla="*/ 355 h 365"/>
              <a:gd name="T34" fmla="*/ 245 w 444"/>
              <a:gd name="T35" fmla="*/ 283 h 365"/>
              <a:gd name="T36" fmla="*/ 259 w 444"/>
              <a:gd name="T37" fmla="*/ 355 h 365"/>
              <a:gd name="T38" fmla="*/ 22 w 444"/>
              <a:gd name="T39" fmla="*/ 273 h 365"/>
              <a:gd name="T40" fmla="*/ 10 w 444"/>
              <a:gd name="T41" fmla="*/ 247 h 365"/>
              <a:gd name="T42" fmla="*/ 326 w 444"/>
              <a:gd name="T43" fmla="*/ 273 h 365"/>
              <a:gd name="T44" fmla="*/ 326 w 444"/>
              <a:gd name="T45" fmla="*/ 237 h 365"/>
              <a:gd name="T46" fmla="*/ 10 w 444"/>
              <a:gd name="T47" fmla="*/ 45 h 365"/>
              <a:gd name="T48" fmla="*/ 404 w 444"/>
              <a:gd name="T49" fmla="*/ 172 h 365"/>
              <a:gd name="T50" fmla="*/ 326 w 444"/>
              <a:gd name="T51" fmla="*/ 189 h 365"/>
              <a:gd name="T52" fmla="*/ 427 w 444"/>
              <a:gd name="T53" fmla="*/ 355 h 365"/>
              <a:gd name="T54" fmla="*/ 336 w 444"/>
              <a:gd name="T55" fmla="*/ 348 h 365"/>
              <a:gd name="T56" fmla="*/ 434 w 444"/>
              <a:gd name="T57" fmla="*/ 339 h 365"/>
              <a:gd name="T58" fmla="*/ 434 w 444"/>
              <a:gd name="T59" fmla="*/ 329 h 365"/>
              <a:gd name="T60" fmla="*/ 336 w 444"/>
              <a:gd name="T61" fmla="*/ 205 h 365"/>
              <a:gd name="T62" fmla="*/ 434 w 444"/>
              <a:gd name="T63" fmla="*/ 329 h 365"/>
              <a:gd name="T64" fmla="*/ 336 w 444"/>
              <a:gd name="T65" fmla="*/ 196 h 365"/>
              <a:gd name="T66" fmla="*/ 343 w 444"/>
              <a:gd name="T67" fmla="*/ 181 h 365"/>
              <a:gd name="T68" fmla="*/ 434 w 444"/>
              <a:gd name="T69" fmla="*/ 189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44" h="365">
                <a:moveTo>
                  <a:pt x="427" y="172"/>
                </a:moveTo>
                <a:cubicBezTo>
                  <a:pt x="414" y="172"/>
                  <a:pt x="414" y="172"/>
                  <a:pt x="414" y="172"/>
                </a:cubicBezTo>
                <a:cubicBezTo>
                  <a:pt x="414" y="22"/>
                  <a:pt x="414" y="22"/>
                  <a:pt x="414" y="22"/>
                </a:cubicBezTo>
                <a:cubicBezTo>
                  <a:pt x="414" y="10"/>
                  <a:pt x="404" y="0"/>
                  <a:pt x="392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261"/>
                  <a:pt x="0" y="261"/>
                  <a:pt x="0" y="261"/>
                </a:cubicBezTo>
                <a:cubicBezTo>
                  <a:pt x="0" y="273"/>
                  <a:pt x="10" y="283"/>
                  <a:pt x="22" y="283"/>
                </a:cubicBezTo>
                <a:cubicBezTo>
                  <a:pt x="163" y="283"/>
                  <a:pt x="163" y="283"/>
                  <a:pt x="163" y="283"/>
                </a:cubicBezTo>
                <a:cubicBezTo>
                  <a:pt x="161" y="319"/>
                  <a:pt x="154" y="355"/>
                  <a:pt x="144" y="355"/>
                </a:cubicBezTo>
                <a:cubicBezTo>
                  <a:pt x="123" y="355"/>
                  <a:pt x="123" y="355"/>
                  <a:pt x="123" y="355"/>
                </a:cubicBezTo>
                <a:cubicBezTo>
                  <a:pt x="120" y="355"/>
                  <a:pt x="118" y="358"/>
                  <a:pt x="118" y="360"/>
                </a:cubicBezTo>
                <a:cubicBezTo>
                  <a:pt x="118" y="363"/>
                  <a:pt x="120" y="365"/>
                  <a:pt x="123" y="365"/>
                </a:cubicBezTo>
                <a:cubicBezTo>
                  <a:pt x="291" y="365"/>
                  <a:pt x="291" y="365"/>
                  <a:pt x="291" y="365"/>
                </a:cubicBezTo>
                <a:cubicBezTo>
                  <a:pt x="294" y="365"/>
                  <a:pt x="296" y="363"/>
                  <a:pt x="296" y="360"/>
                </a:cubicBezTo>
                <a:cubicBezTo>
                  <a:pt x="296" y="358"/>
                  <a:pt x="294" y="355"/>
                  <a:pt x="291" y="355"/>
                </a:cubicBezTo>
                <a:cubicBezTo>
                  <a:pt x="273" y="355"/>
                  <a:pt x="273" y="355"/>
                  <a:pt x="273" y="355"/>
                </a:cubicBezTo>
                <a:cubicBezTo>
                  <a:pt x="264" y="355"/>
                  <a:pt x="256" y="319"/>
                  <a:pt x="254" y="283"/>
                </a:cubicBezTo>
                <a:cubicBezTo>
                  <a:pt x="326" y="283"/>
                  <a:pt x="326" y="283"/>
                  <a:pt x="326" y="283"/>
                </a:cubicBezTo>
                <a:cubicBezTo>
                  <a:pt x="326" y="348"/>
                  <a:pt x="326" y="348"/>
                  <a:pt x="326" y="348"/>
                </a:cubicBezTo>
                <a:cubicBezTo>
                  <a:pt x="326" y="357"/>
                  <a:pt x="334" y="365"/>
                  <a:pt x="343" y="365"/>
                </a:cubicBezTo>
                <a:cubicBezTo>
                  <a:pt x="427" y="365"/>
                  <a:pt x="427" y="365"/>
                  <a:pt x="427" y="365"/>
                </a:cubicBezTo>
                <a:cubicBezTo>
                  <a:pt x="436" y="365"/>
                  <a:pt x="444" y="357"/>
                  <a:pt x="444" y="348"/>
                </a:cubicBezTo>
                <a:cubicBezTo>
                  <a:pt x="444" y="189"/>
                  <a:pt x="444" y="189"/>
                  <a:pt x="444" y="189"/>
                </a:cubicBezTo>
                <a:cubicBezTo>
                  <a:pt x="444" y="179"/>
                  <a:pt x="436" y="172"/>
                  <a:pt x="427" y="172"/>
                </a:cubicBezTo>
                <a:close/>
                <a:moveTo>
                  <a:pt x="10" y="22"/>
                </a:moveTo>
                <a:cubicBezTo>
                  <a:pt x="10" y="15"/>
                  <a:pt x="15" y="9"/>
                  <a:pt x="22" y="9"/>
                </a:cubicBezTo>
                <a:cubicBezTo>
                  <a:pt x="392" y="9"/>
                  <a:pt x="392" y="9"/>
                  <a:pt x="392" y="9"/>
                </a:cubicBezTo>
                <a:cubicBezTo>
                  <a:pt x="399" y="9"/>
                  <a:pt x="404" y="15"/>
                  <a:pt x="404" y="22"/>
                </a:cubicBezTo>
                <a:cubicBezTo>
                  <a:pt x="404" y="36"/>
                  <a:pt x="404" y="36"/>
                  <a:pt x="404" y="36"/>
                </a:cubicBezTo>
                <a:cubicBezTo>
                  <a:pt x="10" y="36"/>
                  <a:pt x="10" y="36"/>
                  <a:pt x="10" y="36"/>
                </a:cubicBezTo>
                <a:lnTo>
                  <a:pt x="10" y="22"/>
                </a:lnTo>
                <a:close/>
                <a:moveTo>
                  <a:pt x="259" y="355"/>
                </a:moveTo>
                <a:cubicBezTo>
                  <a:pt x="158" y="355"/>
                  <a:pt x="158" y="355"/>
                  <a:pt x="158" y="355"/>
                </a:cubicBezTo>
                <a:cubicBezTo>
                  <a:pt x="169" y="338"/>
                  <a:pt x="172" y="301"/>
                  <a:pt x="172" y="283"/>
                </a:cubicBezTo>
                <a:cubicBezTo>
                  <a:pt x="245" y="283"/>
                  <a:pt x="245" y="283"/>
                  <a:pt x="245" y="283"/>
                </a:cubicBezTo>
                <a:cubicBezTo>
                  <a:pt x="245" y="290"/>
                  <a:pt x="246" y="305"/>
                  <a:pt x="249" y="320"/>
                </a:cubicBezTo>
                <a:cubicBezTo>
                  <a:pt x="251" y="336"/>
                  <a:pt x="255" y="348"/>
                  <a:pt x="259" y="355"/>
                </a:cubicBezTo>
                <a:close/>
                <a:moveTo>
                  <a:pt x="326" y="273"/>
                </a:moveTo>
                <a:cubicBezTo>
                  <a:pt x="22" y="273"/>
                  <a:pt x="22" y="273"/>
                  <a:pt x="22" y="273"/>
                </a:cubicBezTo>
                <a:cubicBezTo>
                  <a:pt x="15" y="273"/>
                  <a:pt x="10" y="268"/>
                  <a:pt x="10" y="261"/>
                </a:cubicBezTo>
                <a:cubicBezTo>
                  <a:pt x="10" y="247"/>
                  <a:pt x="10" y="247"/>
                  <a:pt x="10" y="247"/>
                </a:cubicBezTo>
                <a:cubicBezTo>
                  <a:pt x="326" y="247"/>
                  <a:pt x="326" y="247"/>
                  <a:pt x="326" y="247"/>
                </a:cubicBezTo>
                <a:lnTo>
                  <a:pt x="326" y="273"/>
                </a:lnTo>
                <a:close/>
                <a:moveTo>
                  <a:pt x="326" y="189"/>
                </a:moveTo>
                <a:cubicBezTo>
                  <a:pt x="326" y="237"/>
                  <a:pt x="326" y="237"/>
                  <a:pt x="326" y="237"/>
                </a:cubicBezTo>
                <a:cubicBezTo>
                  <a:pt x="10" y="237"/>
                  <a:pt x="10" y="237"/>
                  <a:pt x="10" y="237"/>
                </a:cubicBezTo>
                <a:cubicBezTo>
                  <a:pt x="10" y="45"/>
                  <a:pt x="10" y="45"/>
                  <a:pt x="10" y="45"/>
                </a:cubicBezTo>
                <a:cubicBezTo>
                  <a:pt x="404" y="45"/>
                  <a:pt x="404" y="45"/>
                  <a:pt x="404" y="45"/>
                </a:cubicBezTo>
                <a:cubicBezTo>
                  <a:pt x="404" y="172"/>
                  <a:pt x="404" y="172"/>
                  <a:pt x="404" y="172"/>
                </a:cubicBezTo>
                <a:cubicBezTo>
                  <a:pt x="343" y="172"/>
                  <a:pt x="343" y="172"/>
                  <a:pt x="343" y="172"/>
                </a:cubicBezTo>
                <a:cubicBezTo>
                  <a:pt x="334" y="172"/>
                  <a:pt x="326" y="179"/>
                  <a:pt x="326" y="189"/>
                </a:cubicBezTo>
                <a:close/>
                <a:moveTo>
                  <a:pt x="434" y="348"/>
                </a:moveTo>
                <a:cubicBezTo>
                  <a:pt x="434" y="352"/>
                  <a:pt x="431" y="355"/>
                  <a:pt x="427" y="355"/>
                </a:cubicBezTo>
                <a:cubicBezTo>
                  <a:pt x="343" y="355"/>
                  <a:pt x="343" y="355"/>
                  <a:pt x="343" y="355"/>
                </a:cubicBezTo>
                <a:cubicBezTo>
                  <a:pt x="339" y="355"/>
                  <a:pt x="336" y="352"/>
                  <a:pt x="336" y="348"/>
                </a:cubicBezTo>
                <a:cubicBezTo>
                  <a:pt x="336" y="339"/>
                  <a:pt x="336" y="339"/>
                  <a:pt x="336" y="339"/>
                </a:cubicBezTo>
                <a:cubicBezTo>
                  <a:pt x="434" y="339"/>
                  <a:pt x="434" y="339"/>
                  <a:pt x="434" y="339"/>
                </a:cubicBezTo>
                <a:lnTo>
                  <a:pt x="434" y="348"/>
                </a:lnTo>
                <a:close/>
                <a:moveTo>
                  <a:pt x="434" y="329"/>
                </a:moveTo>
                <a:cubicBezTo>
                  <a:pt x="336" y="329"/>
                  <a:pt x="336" y="329"/>
                  <a:pt x="336" y="329"/>
                </a:cubicBezTo>
                <a:cubicBezTo>
                  <a:pt x="336" y="205"/>
                  <a:pt x="336" y="205"/>
                  <a:pt x="336" y="205"/>
                </a:cubicBezTo>
                <a:cubicBezTo>
                  <a:pt x="434" y="205"/>
                  <a:pt x="434" y="205"/>
                  <a:pt x="434" y="205"/>
                </a:cubicBezTo>
                <a:lnTo>
                  <a:pt x="434" y="329"/>
                </a:lnTo>
                <a:close/>
                <a:moveTo>
                  <a:pt x="434" y="196"/>
                </a:moveTo>
                <a:cubicBezTo>
                  <a:pt x="336" y="196"/>
                  <a:pt x="336" y="196"/>
                  <a:pt x="336" y="196"/>
                </a:cubicBezTo>
                <a:cubicBezTo>
                  <a:pt x="336" y="189"/>
                  <a:pt x="336" y="189"/>
                  <a:pt x="336" y="189"/>
                </a:cubicBezTo>
                <a:cubicBezTo>
                  <a:pt x="336" y="184"/>
                  <a:pt x="339" y="181"/>
                  <a:pt x="343" y="181"/>
                </a:cubicBezTo>
                <a:cubicBezTo>
                  <a:pt x="427" y="181"/>
                  <a:pt x="427" y="181"/>
                  <a:pt x="427" y="181"/>
                </a:cubicBezTo>
                <a:cubicBezTo>
                  <a:pt x="431" y="181"/>
                  <a:pt x="434" y="184"/>
                  <a:pt x="434" y="189"/>
                </a:cubicBezTo>
                <a:lnTo>
                  <a:pt x="434" y="196"/>
                </a:lnTo>
                <a:close/>
              </a:path>
            </a:pathLst>
          </a:custGeom>
          <a:solidFill>
            <a:srgbClr val="1D6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2B2B2D"/>
              </a:solidFill>
            </a:endParaRPr>
          </a:p>
        </p:txBody>
      </p:sp>
      <p:pic>
        <p:nvPicPr>
          <p:cNvPr id="513" name="Image 512">
            <a:extLst>
              <a:ext uri="{FF2B5EF4-FFF2-40B4-BE49-F238E27FC236}">
                <a16:creationId xmlns:a16="http://schemas.microsoft.com/office/drawing/2014/main" id="{F1FE0CE7-706C-45DC-BA84-CA85F819C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96" t="22834" r="22613" b="24719"/>
          <a:stretch/>
        </p:blipFill>
        <p:spPr>
          <a:xfrm>
            <a:off x="8436260" y="4528727"/>
            <a:ext cx="1440160" cy="1353870"/>
          </a:xfrm>
          <a:prstGeom prst="rect">
            <a:avLst/>
          </a:prstGeom>
        </p:spPr>
      </p:pic>
      <p:pic>
        <p:nvPicPr>
          <p:cNvPr id="514" name="Image 513">
            <a:extLst>
              <a:ext uri="{FF2B5EF4-FFF2-40B4-BE49-F238E27FC236}">
                <a16:creationId xmlns:a16="http://schemas.microsoft.com/office/drawing/2014/main" id="{443B9FFD-EBB7-41A6-B99C-EDBB9C397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567" y="3964948"/>
            <a:ext cx="776215" cy="5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53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29 0.00046 L 0.11289 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5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nut 30"/>
          <p:cNvSpPr/>
          <p:nvPr/>
        </p:nvSpPr>
        <p:spPr>
          <a:xfrm>
            <a:off x="6629267" y="2619360"/>
            <a:ext cx="2010918" cy="2010918"/>
          </a:xfrm>
          <a:prstGeom prst="donut">
            <a:avLst>
              <a:gd name="adj" fmla="val 19035"/>
            </a:avLst>
          </a:prstGeom>
          <a:solidFill>
            <a:schemeClr val="bg2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Donut 29"/>
          <p:cNvSpPr/>
          <p:nvPr/>
        </p:nvSpPr>
        <p:spPr>
          <a:xfrm>
            <a:off x="6629267" y="2031294"/>
            <a:ext cx="2010918" cy="2010918"/>
          </a:xfrm>
          <a:prstGeom prst="donut">
            <a:avLst>
              <a:gd name="adj" fmla="val 19035"/>
            </a:avLst>
          </a:prstGeom>
          <a:solidFill>
            <a:schemeClr val="accent5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Donut 28"/>
          <p:cNvSpPr/>
          <p:nvPr/>
        </p:nvSpPr>
        <p:spPr>
          <a:xfrm>
            <a:off x="6629267" y="1443229"/>
            <a:ext cx="2010918" cy="2010918"/>
          </a:xfrm>
          <a:prstGeom prst="donut">
            <a:avLst>
              <a:gd name="adj" fmla="val 19035"/>
            </a:avLst>
          </a:prstGeom>
          <a:solidFill>
            <a:schemeClr val="accent3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>
            <a:off x="6618654" y="855164"/>
            <a:ext cx="2010918" cy="2010918"/>
          </a:xfrm>
          <a:prstGeom prst="donut">
            <a:avLst>
              <a:gd name="adj" fmla="val 19035"/>
            </a:avLst>
          </a:prstGeom>
          <a:solidFill>
            <a:schemeClr val="accent1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5167397" y="1367348"/>
            <a:ext cx="982760" cy="9827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4" name="Oval 33"/>
          <p:cNvSpPr/>
          <p:nvPr/>
        </p:nvSpPr>
        <p:spPr>
          <a:xfrm>
            <a:off x="9414867" y="1957308"/>
            <a:ext cx="982760" cy="9827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5" name="Oval 34"/>
          <p:cNvSpPr/>
          <p:nvPr/>
        </p:nvSpPr>
        <p:spPr>
          <a:xfrm>
            <a:off x="5167397" y="2543478"/>
            <a:ext cx="982760" cy="9827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9" name="TextBox 38"/>
          <p:cNvSpPr txBox="1"/>
          <p:nvPr/>
        </p:nvSpPr>
        <p:spPr>
          <a:xfrm>
            <a:off x="2750226" y="1443230"/>
            <a:ext cx="2275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/>
              <a:t>Améliorer</a:t>
            </a:r>
            <a:r>
              <a:rPr lang="en-US" sz="2000" dirty="0"/>
              <a:t> la satisfaction client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583118" y="2033190"/>
            <a:ext cx="136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Prioriser</a:t>
            </a:r>
            <a:r>
              <a:rPr lang="en-US" sz="2000" dirty="0"/>
              <a:t> </a:t>
            </a:r>
            <a:r>
              <a:rPr lang="en-US" sz="2000" dirty="0" err="1"/>
              <a:t>facilement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2502886" y="2619360"/>
            <a:ext cx="25232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/>
              <a:t>Meilleure</a:t>
            </a:r>
            <a:r>
              <a:rPr lang="en-US" sz="2000" dirty="0"/>
              <a:t> gestion du </a:t>
            </a:r>
            <a:r>
              <a:rPr lang="en-US" sz="2000" dirty="0" err="1"/>
              <a:t>risque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10583118" y="3209321"/>
            <a:ext cx="2074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Eviter</a:t>
            </a:r>
            <a:r>
              <a:rPr lang="en-US" sz="2000" dirty="0"/>
              <a:t> </a:t>
            </a:r>
            <a:r>
              <a:rPr lang="en-US" sz="2000" dirty="0" err="1"/>
              <a:t>l’effet</a:t>
            </a:r>
            <a:r>
              <a:rPr lang="en-US" sz="2000" dirty="0"/>
              <a:t> tunnel</a:t>
            </a:r>
          </a:p>
        </p:txBody>
      </p:sp>
      <p:cxnSp>
        <p:nvCxnSpPr>
          <p:cNvPr id="50" name="Straight Connector 49"/>
          <p:cNvCxnSpPr>
            <a:cxnSpLocks/>
            <a:stCxn id="33" idx="6"/>
            <a:endCxn id="28" idx="2"/>
          </p:cNvCxnSpPr>
          <p:nvPr/>
        </p:nvCxnSpPr>
        <p:spPr>
          <a:xfrm>
            <a:off x="6150157" y="1858728"/>
            <a:ext cx="468497" cy="1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cxnSpLocks/>
            <a:stCxn id="34" idx="2"/>
            <a:endCxn id="29" idx="6"/>
          </p:cNvCxnSpPr>
          <p:nvPr/>
        </p:nvCxnSpPr>
        <p:spPr>
          <a:xfrm flipH="1">
            <a:off x="8640185" y="2448688"/>
            <a:ext cx="774682" cy="0"/>
          </a:xfrm>
          <a:prstGeom prst="line">
            <a:avLst/>
          </a:prstGeom>
          <a:ln>
            <a:solidFill>
              <a:srgbClr val="F49D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cxnSpLocks/>
            <a:endCxn id="31" idx="6"/>
          </p:cNvCxnSpPr>
          <p:nvPr/>
        </p:nvCxnSpPr>
        <p:spPr>
          <a:xfrm flipH="1">
            <a:off x="8640185" y="3624819"/>
            <a:ext cx="774682" cy="0"/>
          </a:xfrm>
          <a:prstGeom prst="line">
            <a:avLst/>
          </a:prstGeom>
          <a:ln>
            <a:solidFill>
              <a:srgbClr val="D745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cxnSpLocks/>
            <a:stCxn id="35" idx="6"/>
            <a:endCxn id="30" idx="2"/>
          </p:cNvCxnSpPr>
          <p:nvPr/>
        </p:nvCxnSpPr>
        <p:spPr>
          <a:xfrm>
            <a:off x="6150157" y="3034858"/>
            <a:ext cx="479110" cy="1895"/>
          </a:xfrm>
          <a:prstGeom prst="line">
            <a:avLst/>
          </a:prstGeom>
          <a:ln>
            <a:solidFill>
              <a:srgbClr val="4DB3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re 1">
            <a:extLst>
              <a:ext uri="{FF2B5EF4-FFF2-40B4-BE49-F238E27FC236}">
                <a16:creationId xmlns:a16="http://schemas.microsoft.com/office/drawing/2014/main" id="{1E04A259-EE27-442D-BA15-73A90C8A8662}"/>
              </a:ext>
            </a:extLst>
          </p:cNvPr>
          <p:cNvSpPr txBox="1">
            <a:spLocks/>
          </p:cNvSpPr>
          <p:nvPr/>
        </p:nvSpPr>
        <p:spPr>
          <a:xfrm>
            <a:off x="909094" y="157166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 fontScale="97500"/>
          </a:bodyPr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</a:t>
            </a:r>
            <a:br>
              <a:rPr lang="fr-FR" dirty="0"/>
            </a:br>
            <a:r>
              <a:rPr lang="fr-FR" dirty="0"/>
              <a:t>Gestion de projet agile</a:t>
            </a:r>
          </a:p>
        </p:txBody>
      </p:sp>
      <p:pic>
        <p:nvPicPr>
          <p:cNvPr id="49" name="Espace réservé du contenu 3">
            <a:extLst>
              <a:ext uri="{FF2B5EF4-FFF2-40B4-BE49-F238E27FC236}">
                <a16:creationId xmlns:a16="http://schemas.microsoft.com/office/drawing/2014/main" id="{4A45A34D-5D68-44F8-9E1E-DDE99B59B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1" y="3454147"/>
            <a:ext cx="5080000" cy="3386666"/>
          </a:xfrm>
          <a:prstGeom prst="rect">
            <a:avLst/>
          </a:prstGeom>
        </p:spPr>
      </p:pic>
      <p:sp>
        <p:nvSpPr>
          <p:cNvPr id="52" name="Rounded Rectangle 26">
            <a:extLst>
              <a:ext uri="{FF2B5EF4-FFF2-40B4-BE49-F238E27FC236}">
                <a16:creationId xmlns:a16="http://schemas.microsoft.com/office/drawing/2014/main" id="{7A27E7E6-C3E2-43B6-8F95-14E84BAE1133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3" name="Text Placeholder 2" title="Les services proposés">
            <a:extLst>
              <a:ext uri="{FF2B5EF4-FFF2-40B4-BE49-F238E27FC236}">
                <a16:creationId xmlns:a16="http://schemas.microsoft.com/office/drawing/2014/main" id="{F12F31F4-367A-4822-9F15-202C0CF247F3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C4ED66D-6005-48A5-B7B4-AA4F8563A9FE}"/>
              </a:ext>
            </a:extLst>
          </p:cNvPr>
          <p:cNvGrpSpPr/>
          <p:nvPr/>
        </p:nvGrpSpPr>
        <p:grpSpPr>
          <a:xfrm>
            <a:off x="9414867" y="3133439"/>
            <a:ext cx="982760" cy="982760"/>
            <a:chOff x="9212977" y="3451220"/>
            <a:chExt cx="982760" cy="982760"/>
          </a:xfrm>
        </p:grpSpPr>
        <p:sp>
          <p:nvSpPr>
            <p:cNvPr id="36" name="Oval 35"/>
            <p:cNvSpPr/>
            <p:nvPr/>
          </p:nvSpPr>
          <p:spPr>
            <a:xfrm>
              <a:off x="9212977" y="3451220"/>
              <a:ext cx="982760" cy="9827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pic>
          <p:nvPicPr>
            <p:cNvPr id="55" name="Picture 37">
              <a:extLst>
                <a:ext uri="{FF2B5EF4-FFF2-40B4-BE49-F238E27FC236}">
                  <a16:creationId xmlns:a16="http://schemas.microsoft.com/office/drawing/2014/main" id="{B9A20BA8-6280-4184-B46A-FD7BA9B93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22396" y="3753050"/>
              <a:ext cx="786702" cy="411323"/>
            </a:xfrm>
            <a:prstGeom prst="rect">
              <a:avLst/>
            </a:prstGeom>
          </p:spPr>
        </p:pic>
      </p:grpSp>
      <p:grpSp>
        <p:nvGrpSpPr>
          <p:cNvPr id="56" name="Group 66">
            <a:extLst>
              <a:ext uri="{FF2B5EF4-FFF2-40B4-BE49-F238E27FC236}">
                <a16:creationId xmlns:a16="http://schemas.microsoft.com/office/drawing/2014/main" id="{92D132AA-7DFE-43D6-9635-E1E8E354FCA8}"/>
              </a:ext>
            </a:extLst>
          </p:cNvPr>
          <p:cNvGrpSpPr/>
          <p:nvPr/>
        </p:nvGrpSpPr>
        <p:grpSpPr>
          <a:xfrm>
            <a:off x="5304344" y="2647999"/>
            <a:ext cx="719648" cy="750938"/>
            <a:chOff x="3622675" y="2749550"/>
            <a:chExt cx="365125" cy="381001"/>
          </a:xfrm>
        </p:grpSpPr>
        <p:sp>
          <p:nvSpPr>
            <p:cNvPr id="58" name="Freeform 27">
              <a:extLst>
                <a:ext uri="{FF2B5EF4-FFF2-40B4-BE49-F238E27FC236}">
                  <a16:creationId xmlns:a16="http://schemas.microsoft.com/office/drawing/2014/main" id="{7E19C067-B4D8-4045-9F54-A91A80D56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2675" y="2749550"/>
              <a:ext cx="365125" cy="141288"/>
            </a:xfrm>
            <a:custGeom>
              <a:avLst/>
              <a:gdLst>
                <a:gd name="T0" fmla="*/ 215 w 215"/>
                <a:gd name="T1" fmla="*/ 80 h 83"/>
                <a:gd name="T2" fmla="*/ 193 w 215"/>
                <a:gd name="T3" fmla="*/ 39 h 83"/>
                <a:gd name="T4" fmla="*/ 192 w 215"/>
                <a:gd name="T5" fmla="*/ 39 h 83"/>
                <a:gd name="T6" fmla="*/ 192 w 215"/>
                <a:gd name="T7" fmla="*/ 39 h 83"/>
                <a:gd name="T8" fmla="*/ 175 w 215"/>
                <a:gd name="T9" fmla="*/ 22 h 83"/>
                <a:gd name="T10" fmla="*/ 107 w 215"/>
                <a:gd name="T11" fmla="*/ 0 h 83"/>
                <a:gd name="T12" fmla="*/ 107 w 215"/>
                <a:gd name="T13" fmla="*/ 0 h 83"/>
                <a:gd name="T14" fmla="*/ 107 w 215"/>
                <a:gd name="T15" fmla="*/ 0 h 83"/>
                <a:gd name="T16" fmla="*/ 107 w 215"/>
                <a:gd name="T17" fmla="*/ 0 h 83"/>
                <a:gd name="T18" fmla="*/ 40 w 215"/>
                <a:gd name="T19" fmla="*/ 22 h 83"/>
                <a:gd name="T20" fmla="*/ 22 w 215"/>
                <a:gd name="T21" fmla="*/ 39 h 83"/>
                <a:gd name="T22" fmla="*/ 22 w 215"/>
                <a:gd name="T23" fmla="*/ 39 h 83"/>
                <a:gd name="T24" fmla="*/ 22 w 215"/>
                <a:gd name="T25" fmla="*/ 39 h 83"/>
                <a:gd name="T26" fmla="*/ 0 w 215"/>
                <a:gd name="T27" fmla="*/ 80 h 83"/>
                <a:gd name="T28" fmla="*/ 1 w 215"/>
                <a:gd name="T29" fmla="*/ 83 h 83"/>
                <a:gd name="T30" fmla="*/ 2 w 215"/>
                <a:gd name="T31" fmla="*/ 83 h 83"/>
                <a:gd name="T32" fmla="*/ 4 w 215"/>
                <a:gd name="T33" fmla="*/ 81 h 83"/>
                <a:gd name="T34" fmla="*/ 24 w 215"/>
                <a:gd name="T35" fmla="*/ 44 h 83"/>
                <a:gd name="T36" fmla="*/ 33 w 215"/>
                <a:gd name="T37" fmla="*/ 57 h 83"/>
                <a:gd name="T38" fmla="*/ 35 w 215"/>
                <a:gd name="T39" fmla="*/ 58 h 83"/>
                <a:gd name="T40" fmla="*/ 37 w 215"/>
                <a:gd name="T41" fmla="*/ 57 h 83"/>
                <a:gd name="T42" fmla="*/ 37 w 215"/>
                <a:gd name="T43" fmla="*/ 54 h 83"/>
                <a:gd name="T44" fmla="*/ 27 w 215"/>
                <a:gd name="T45" fmla="*/ 41 h 83"/>
                <a:gd name="T46" fmla="*/ 43 w 215"/>
                <a:gd name="T47" fmla="*/ 26 h 83"/>
                <a:gd name="T48" fmla="*/ 105 w 215"/>
                <a:gd name="T49" fmla="*/ 4 h 83"/>
                <a:gd name="T50" fmla="*/ 105 w 215"/>
                <a:gd name="T51" fmla="*/ 25 h 83"/>
                <a:gd name="T52" fmla="*/ 107 w 215"/>
                <a:gd name="T53" fmla="*/ 27 h 83"/>
                <a:gd name="T54" fmla="*/ 110 w 215"/>
                <a:gd name="T55" fmla="*/ 25 h 83"/>
                <a:gd name="T56" fmla="*/ 110 w 215"/>
                <a:gd name="T57" fmla="*/ 4 h 83"/>
                <a:gd name="T58" fmla="*/ 172 w 215"/>
                <a:gd name="T59" fmla="*/ 26 h 83"/>
                <a:gd name="T60" fmla="*/ 188 w 215"/>
                <a:gd name="T61" fmla="*/ 41 h 83"/>
                <a:gd name="T62" fmla="*/ 178 w 215"/>
                <a:gd name="T63" fmla="*/ 54 h 83"/>
                <a:gd name="T64" fmla="*/ 178 w 215"/>
                <a:gd name="T65" fmla="*/ 57 h 83"/>
                <a:gd name="T66" fmla="*/ 180 w 215"/>
                <a:gd name="T67" fmla="*/ 58 h 83"/>
                <a:gd name="T68" fmla="*/ 181 w 215"/>
                <a:gd name="T69" fmla="*/ 57 h 83"/>
                <a:gd name="T70" fmla="*/ 191 w 215"/>
                <a:gd name="T71" fmla="*/ 44 h 83"/>
                <a:gd name="T72" fmla="*/ 210 w 215"/>
                <a:gd name="T73" fmla="*/ 81 h 83"/>
                <a:gd name="T74" fmla="*/ 213 w 215"/>
                <a:gd name="T75" fmla="*/ 83 h 83"/>
                <a:gd name="T76" fmla="*/ 215 w 215"/>
                <a:gd name="T7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5" h="83">
                  <a:moveTo>
                    <a:pt x="215" y="80"/>
                  </a:moveTo>
                  <a:cubicBezTo>
                    <a:pt x="211" y="65"/>
                    <a:pt x="203" y="51"/>
                    <a:pt x="193" y="39"/>
                  </a:cubicBezTo>
                  <a:cubicBezTo>
                    <a:pt x="193" y="39"/>
                    <a:pt x="193" y="39"/>
                    <a:pt x="192" y="39"/>
                  </a:cubicBezTo>
                  <a:cubicBezTo>
                    <a:pt x="192" y="39"/>
                    <a:pt x="192" y="39"/>
                    <a:pt x="192" y="39"/>
                  </a:cubicBezTo>
                  <a:cubicBezTo>
                    <a:pt x="187" y="33"/>
                    <a:pt x="181" y="27"/>
                    <a:pt x="175" y="22"/>
                  </a:cubicBezTo>
                  <a:cubicBezTo>
                    <a:pt x="155" y="7"/>
                    <a:pt x="132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83" y="0"/>
                    <a:pt x="59" y="7"/>
                    <a:pt x="40" y="22"/>
                  </a:cubicBezTo>
                  <a:cubicBezTo>
                    <a:pt x="33" y="27"/>
                    <a:pt x="28" y="33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12" y="51"/>
                    <a:pt x="4" y="65"/>
                    <a:pt x="0" y="80"/>
                  </a:cubicBezTo>
                  <a:cubicBezTo>
                    <a:pt x="0" y="81"/>
                    <a:pt x="0" y="82"/>
                    <a:pt x="1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3" y="83"/>
                    <a:pt x="4" y="82"/>
                    <a:pt x="4" y="81"/>
                  </a:cubicBezTo>
                  <a:cubicBezTo>
                    <a:pt x="8" y="68"/>
                    <a:pt x="15" y="55"/>
                    <a:pt x="24" y="44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8"/>
                    <a:pt x="35" y="58"/>
                  </a:cubicBezTo>
                  <a:cubicBezTo>
                    <a:pt x="36" y="58"/>
                    <a:pt x="36" y="57"/>
                    <a:pt x="37" y="57"/>
                  </a:cubicBezTo>
                  <a:cubicBezTo>
                    <a:pt x="38" y="56"/>
                    <a:pt x="38" y="55"/>
                    <a:pt x="37" y="54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32" y="35"/>
                    <a:pt x="37" y="30"/>
                    <a:pt x="43" y="26"/>
                  </a:cubicBezTo>
                  <a:cubicBezTo>
                    <a:pt x="61" y="12"/>
                    <a:pt x="82" y="5"/>
                    <a:pt x="105" y="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6" y="27"/>
                    <a:pt x="107" y="27"/>
                  </a:cubicBezTo>
                  <a:cubicBezTo>
                    <a:pt x="109" y="27"/>
                    <a:pt x="110" y="26"/>
                    <a:pt x="110" y="25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32" y="5"/>
                    <a:pt x="154" y="12"/>
                    <a:pt x="172" y="26"/>
                  </a:cubicBezTo>
                  <a:cubicBezTo>
                    <a:pt x="178" y="30"/>
                    <a:pt x="183" y="35"/>
                    <a:pt x="188" y="41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77" y="55"/>
                    <a:pt x="177" y="56"/>
                    <a:pt x="178" y="57"/>
                  </a:cubicBezTo>
                  <a:cubicBezTo>
                    <a:pt x="179" y="57"/>
                    <a:pt x="179" y="58"/>
                    <a:pt x="180" y="58"/>
                  </a:cubicBezTo>
                  <a:cubicBezTo>
                    <a:pt x="180" y="58"/>
                    <a:pt x="181" y="57"/>
                    <a:pt x="181" y="57"/>
                  </a:cubicBezTo>
                  <a:cubicBezTo>
                    <a:pt x="191" y="44"/>
                    <a:pt x="191" y="44"/>
                    <a:pt x="191" y="44"/>
                  </a:cubicBezTo>
                  <a:cubicBezTo>
                    <a:pt x="200" y="55"/>
                    <a:pt x="206" y="68"/>
                    <a:pt x="210" y="81"/>
                  </a:cubicBezTo>
                  <a:cubicBezTo>
                    <a:pt x="211" y="82"/>
                    <a:pt x="212" y="83"/>
                    <a:pt x="213" y="83"/>
                  </a:cubicBezTo>
                  <a:cubicBezTo>
                    <a:pt x="215" y="82"/>
                    <a:pt x="215" y="81"/>
                    <a:pt x="215" y="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59" name="Freeform 28">
              <a:extLst>
                <a:ext uri="{FF2B5EF4-FFF2-40B4-BE49-F238E27FC236}">
                  <a16:creationId xmlns:a16="http://schemas.microsoft.com/office/drawing/2014/main" id="{0FC6E05E-E2EF-414B-965B-95F5D012C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3313" y="3033713"/>
              <a:ext cx="323850" cy="96838"/>
            </a:xfrm>
            <a:custGeom>
              <a:avLst/>
              <a:gdLst>
                <a:gd name="T0" fmla="*/ 190 w 191"/>
                <a:gd name="T1" fmla="*/ 1 h 57"/>
                <a:gd name="T2" fmla="*/ 187 w 191"/>
                <a:gd name="T3" fmla="*/ 2 h 57"/>
                <a:gd name="T4" fmla="*/ 95 w 191"/>
                <a:gd name="T5" fmla="*/ 52 h 57"/>
                <a:gd name="T6" fmla="*/ 4 w 191"/>
                <a:gd name="T7" fmla="*/ 2 h 57"/>
                <a:gd name="T8" fmla="*/ 1 w 191"/>
                <a:gd name="T9" fmla="*/ 1 h 57"/>
                <a:gd name="T10" fmla="*/ 0 w 191"/>
                <a:gd name="T11" fmla="*/ 4 h 57"/>
                <a:gd name="T12" fmla="*/ 95 w 191"/>
                <a:gd name="T13" fmla="*/ 57 h 57"/>
                <a:gd name="T14" fmla="*/ 190 w 191"/>
                <a:gd name="T15" fmla="*/ 4 h 57"/>
                <a:gd name="T16" fmla="*/ 190 w 191"/>
                <a:gd name="T1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57">
                  <a:moveTo>
                    <a:pt x="190" y="1"/>
                  </a:moveTo>
                  <a:cubicBezTo>
                    <a:pt x="189" y="0"/>
                    <a:pt x="187" y="1"/>
                    <a:pt x="187" y="2"/>
                  </a:cubicBezTo>
                  <a:cubicBezTo>
                    <a:pt x="167" y="33"/>
                    <a:pt x="133" y="52"/>
                    <a:pt x="95" y="52"/>
                  </a:cubicBezTo>
                  <a:cubicBezTo>
                    <a:pt x="58" y="52"/>
                    <a:pt x="24" y="33"/>
                    <a:pt x="4" y="2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21" y="37"/>
                    <a:pt x="57" y="57"/>
                    <a:pt x="95" y="57"/>
                  </a:cubicBezTo>
                  <a:cubicBezTo>
                    <a:pt x="134" y="57"/>
                    <a:pt x="170" y="37"/>
                    <a:pt x="190" y="4"/>
                  </a:cubicBezTo>
                  <a:cubicBezTo>
                    <a:pt x="191" y="3"/>
                    <a:pt x="191" y="2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60" name="Freeform 29">
              <a:extLst>
                <a:ext uri="{FF2B5EF4-FFF2-40B4-BE49-F238E27FC236}">
                  <a16:creationId xmlns:a16="http://schemas.microsoft.com/office/drawing/2014/main" id="{7B84316F-C374-4CDA-A461-446096D379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35388" y="2900363"/>
              <a:ext cx="200025" cy="141288"/>
            </a:xfrm>
            <a:custGeom>
              <a:avLst/>
              <a:gdLst>
                <a:gd name="T0" fmla="*/ 118 w 118"/>
                <a:gd name="T1" fmla="*/ 1 h 83"/>
                <a:gd name="T2" fmla="*/ 114 w 118"/>
                <a:gd name="T3" fmla="*/ 1 h 83"/>
                <a:gd name="T4" fmla="*/ 64 w 118"/>
                <a:gd name="T5" fmla="*/ 54 h 83"/>
                <a:gd name="T6" fmla="*/ 41 w 118"/>
                <a:gd name="T7" fmla="*/ 48 h 83"/>
                <a:gd name="T8" fmla="*/ 0 w 118"/>
                <a:gd name="T9" fmla="*/ 80 h 83"/>
                <a:gd name="T10" fmla="*/ 1 w 118"/>
                <a:gd name="T11" fmla="*/ 82 h 83"/>
                <a:gd name="T12" fmla="*/ 2 w 118"/>
                <a:gd name="T13" fmla="*/ 83 h 83"/>
                <a:gd name="T14" fmla="*/ 80 w 118"/>
                <a:gd name="T15" fmla="*/ 83 h 83"/>
                <a:gd name="T16" fmla="*/ 82 w 118"/>
                <a:gd name="T17" fmla="*/ 82 h 83"/>
                <a:gd name="T18" fmla="*/ 83 w 118"/>
                <a:gd name="T19" fmla="*/ 80 h 83"/>
                <a:gd name="T20" fmla="*/ 68 w 118"/>
                <a:gd name="T21" fmla="*/ 57 h 83"/>
                <a:gd name="T22" fmla="*/ 118 w 118"/>
                <a:gd name="T23" fmla="*/ 5 h 83"/>
                <a:gd name="T24" fmla="*/ 118 w 118"/>
                <a:gd name="T25" fmla="*/ 1 h 83"/>
                <a:gd name="T26" fmla="*/ 77 w 118"/>
                <a:gd name="T27" fmla="*/ 79 h 83"/>
                <a:gd name="T28" fmla="*/ 5 w 118"/>
                <a:gd name="T29" fmla="*/ 79 h 83"/>
                <a:gd name="T30" fmla="*/ 41 w 118"/>
                <a:gd name="T31" fmla="*/ 52 h 83"/>
                <a:gd name="T32" fmla="*/ 63 w 118"/>
                <a:gd name="T33" fmla="*/ 59 h 83"/>
                <a:gd name="T34" fmla="*/ 63 w 118"/>
                <a:gd name="T35" fmla="*/ 59 h 83"/>
                <a:gd name="T36" fmla="*/ 63 w 118"/>
                <a:gd name="T37" fmla="*/ 59 h 83"/>
                <a:gd name="T38" fmla="*/ 77 w 118"/>
                <a:gd name="T39" fmla="*/ 7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8" h="83">
                  <a:moveTo>
                    <a:pt x="118" y="1"/>
                  </a:moveTo>
                  <a:cubicBezTo>
                    <a:pt x="117" y="0"/>
                    <a:pt x="115" y="0"/>
                    <a:pt x="114" y="1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57" y="50"/>
                    <a:pt x="50" y="48"/>
                    <a:pt x="41" y="48"/>
                  </a:cubicBezTo>
                  <a:cubicBezTo>
                    <a:pt x="22" y="48"/>
                    <a:pt x="5" y="61"/>
                    <a:pt x="0" y="80"/>
                  </a:cubicBezTo>
                  <a:cubicBezTo>
                    <a:pt x="0" y="81"/>
                    <a:pt x="0" y="82"/>
                    <a:pt x="1" y="82"/>
                  </a:cubicBezTo>
                  <a:cubicBezTo>
                    <a:pt x="1" y="83"/>
                    <a:pt x="2" y="83"/>
                    <a:pt x="2" y="83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1" y="83"/>
                    <a:pt x="82" y="83"/>
                    <a:pt x="82" y="82"/>
                  </a:cubicBezTo>
                  <a:cubicBezTo>
                    <a:pt x="83" y="82"/>
                    <a:pt x="83" y="81"/>
                    <a:pt x="83" y="80"/>
                  </a:cubicBezTo>
                  <a:cubicBezTo>
                    <a:pt x="80" y="71"/>
                    <a:pt x="75" y="62"/>
                    <a:pt x="68" y="57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18" y="4"/>
                    <a:pt x="118" y="2"/>
                    <a:pt x="118" y="1"/>
                  </a:cubicBezTo>
                  <a:close/>
                  <a:moveTo>
                    <a:pt x="77" y="79"/>
                  </a:moveTo>
                  <a:cubicBezTo>
                    <a:pt x="5" y="79"/>
                    <a:pt x="5" y="79"/>
                    <a:pt x="5" y="79"/>
                  </a:cubicBezTo>
                  <a:cubicBezTo>
                    <a:pt x="10" y="63"/>
                    <a:pt x="25" y="52"/>
                    <a:pt x="41" y="52"/>
                  </a:cubicBezTo>
                  <a:cubicBezTo>
                    <a:pt x="49" y="52"/>
                    <a:pt x="57" y="55"/>
                    <a:pt x="63" y="59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70" y="64"/>
                    <a:pt x="75" y="71"/>
                    <a:pt x="77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64" name="Freeform 145">
            <a:extLst>
              <a:ext uri="{FF2B5EF4-FFF2-40B4-BE49-F238E27FC236}">
                <a16:creationId xmlns:a16="http://schemas.microsoft.com/office/drawing/2014/main" id="{9EF4B0D9-EB32-4749-BC4C-03644CF6B100}"/>
              </a:ext>
            </a:extLst>
          </p:cNvPr>
          <p:cNvSpPr>
            <a:spLocks noEditPoints="1"/>
          </p:cNvSpPr>
          <p:nvPr/>
        </p:nvSpPr>
        <p:spPr bwMode="auto">
          <a:xfrm>
            <a:off x="9587516" y="2090344"/>
            <a:ext cx="663692" cy="728564"/>
          </a:xfrm>
          <a:custGeom>
            <a:avLst/>
            <a:gdLst>
              <a:gd name="T0" fmla="*/ 301 w 615"/>
              <a:gd name="T1" fmla="*/ 7 h 675"/>
              <a:gd name="T2" fmla="*/ 315 w 615"/>
              <a:gd name="T3" fmla="*/ 7 h 675"/>
              <a:gd name="T4" fmla="*/ 374 w 615"/>
              <a:gd name="T5" fmla="*/ 140 h 675"/>
              <a:gd name="T6" fmla="*/ 384 w 615"/>
              <a:gd name="T7" fmla="*/ 150 h 675"/>
              <a:gd name="T8" fmla="*/ 311 w 615"/>
              <a:gd name="T9" fmla="*/ 223 h 675"/>
              <a:gd name="T10" fmla="*/ 310 w 615"/>
              <a:gd name="T11" fmla="*/ 223 h 675"/>
              <a:gd name="T12" fmla="*/ 309 w 615"/>
              <a:gd name="T13" fmla="*/ 224 h 675"/>
              <a:gd name="T14" fmla="*/ 306 w 615"/>
              <a:gd name="T15" fmla="*/ 224 h 675"/>
              <a:gd name="T16" fmla="*/ 305 w 615"/>
              <a:gd name="T17" fmla="*/ 223 h 675"/>
              <a:gd name="T18" fmla="*/ 304 w 615"/>
              <a:gd name="T19" fmla="*/ 223 h 675"/>
              <a:gd name="T20" fmla="*/ 231 w 615"/>
              <a:gd name="T21" fmla="*/ 150 h 675"/>
              <a:gd name="T22" fmla="*/ 241 w 615"/>
              <a:gd name="T23" fmla="*/ 140 h 675"/>
              <a:gd name="T24" fmla="*/ 609 w 615"/>
              <a:gd name="T25" fmla="*/ 197 h 675"/>
              <a:gd name="T26" fmla="*/ 402 w 615"/>
              <a:gd name="T27" fmla="*/ 524 h 675"/>
              <a:gd name="T28" fmla="*/ 315 w 615"/>
              <a:gd name="T29" fmla="*/ 546 h 675"/>
              <a:gd name="T30" fmla="*/ 374 w 615"/>
              <a:gd name="T31" fmla="*/ 591 h 675"/>
              <a:gd name="T32" fmla="*/ 384 w 615"/>
              <a:gd name="T33" fmla="*/ 601 h 675"/>
              <a:gd name="T34" fmla="*/ 311 w 615"/>
              <a:gd name="T35" fmla="*/ 673 h 675"/>
              <a:gd name="T36" fmla="*/ 310 w 615"/>
              <a:gd name="T37" fmla="*/ 674 h 675"/>
              <a:gd name="T38" fmla="*/ 309 w 615"/>
              <a:gd name="T39" fmla="*/ 675 h 675"/>
              <a:gd name="T40" fmla="*/ 306 w 615"/>
              <a:gd name="T41" fmla="*/ 675 h 675"/>
              <a:gd name="T42" fmla="*/ 305 w 615"/>
              <a:gd name="T43" fmla="*/ 674 h 675"/>
              <a:gd name="T44" fmla="*/ 304 w 615"/>
              <a:gd name="T45" fmla="*/ 673 h 675"/>
              <a:gd name="T46" fmla="*/ 231 w 615"/>
              <a:gd name="T47" fmla="*/ 601 h 675"/>
              <a:gd name="T48" fmla="*/ 241 w 615"/>
              <a:gd name="T49" fmla="*/ 591 h 675"/>
              <a:gd name="T50" fmla="*/ 301 w 615"/>
              <a:gd name="T51" fmla="*/ 546 h 675"/>
              <a:gd name="T52" fmla="*/ 213 w 615"/>
              <a:gd name="T53" fmla="*/ 524 h 675"/>
              <a:gd name="T54" fmla="*/ 6 w 615"/>
              <a:gd name="T55" fmla="*/ 197 h 675"/>
              <a:gd name="T56" fmla="*/ 83 w 615"/>
              <a:gd name="T57" fmla="*/ 123 h 675"/>
              <a:gd name="T58" fmla="*/ 275 w 615"/>
              <a:gd name="T59" fmla="*/ 98 h 675"/>
              <a:gd name="T60" fmla="*/ 275 w 615"/>
              <a:gd name="T61" fmla="*/ 112 h 675"/>
              <a:gd name="T62" fmla="*/ 15 w 615"/>
              <a:gd name="T63" fmla="*/ 182 h 675"/>
              <a:gd name="T64" fmla="*/ 18 w 615"/>
              <a:gd name="T65" fmla="*/ 191 h 675"/>
              <a:gd name="T66" fmla="*/ 597 w 615"/>
              <a:gd name="T67" fmla="*/ 191 h 675"/>
              <a:gd name="T68" fmla="*/ 601 w 615"/>
              <a:gd name="T69" fmla="*/ 182 h 675"/>
              <a:gd name="T70" fmla="*/ 340 w 615"/>
              <a:gd name="T71" fmla="*/ 112 h 675"/>
              <a:gd name="T72" fmla="*/ 340 w 615"/>
              <a:gd name="T73" fmla="*/ 98 h 675"/>
              <a:gd name="T74" fmla="*/ 615 w 615"/>
              <a:gd name="T75" fmla="*/ 180 h 675"/>
              <a:gd name="T76" fmla="*/ 577 w 615"/>
              <a:gd name="T77" fmla="*/ 221 h 675"/>
              <a:gd name="T78" fmla="*/ 38 w 615"/>
              <a:gd name="T79" fmla="*/ 221 h 675"/>
              <a:gd name="T80" fmla="*/ 225 w 615"/>
              <a:gd name="T81" fmla="*/ 516 h 675"/>
              <a:gd name="T82" fmla="*/ 308 w 615"/>
              <a:gd name="T83" fmla="*/ 532 h 675"/>
              <a:gd name="T84" fmla="*/ 390 w 615"/>
              <a:gd name="T85" fmla="*/ 516 h 675"/>
              <a:gd name="T86" fmla="*/ 577 w 615"/>
              <a:gd name="T87" fmla="*/ 221 h 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15" h="675">
                <a:moveTo>
                  <a:pt x="301" y="200"/>
                </a:moveTo>
                <a:cubicBezTo>
                  <a:pt x="301" y="7"/>
                  <a:pt x="301" y="7"/>
                  <a:pt x="301" y="7"/>
                </a:cubicBezTo>
                <a:cubicBezTo>
                  <a:pt x="301" y="3"/>
                  <a:pt x="304" y="0"/>
                  <a:pt x="308" y="0"/>
                </a:cubicBezTo>
                <a:cubicBezTo>
                  <a:pt x="311" y="0"/>
                  <a:pt x="315" y="3"/>
                  <a:pt x="315" y="7"/>
                </a:cubicBezTo>
                <a:cubicBezTo>
                  <a:pt x="315" y="200"/>
                  <a:pt x="315" y="200"/>
                  <a:pt x="315" y="200"/>
                </a:cubicBezTo>
                <a:cubicBezTo>
                  <a:pt x="374" y="140"/>
                  <a:pt x="374" y="140"/>
                  <a:pt x="374" y="140"/>
                </a:cubicBezTo>
                <a:cubicBezTo>
                  <a:pt x="377" y="137"/>
                  <a:pt x="382" y="137"/>
                  <a:pt x="384" y="140"/>
                </a:cubicBezTo>
                <a:cubicBezTo>
                  <a:pt x="387" y="143"/>
                  <a:pt x="387" y="147"/>
                  <a:pt x="384" y="150"/>
                </a:cubicBezTo>
                <a:cubicBezTo>
                  <a:pt x="313" y="222"/>
                  <a:pt x="313" y="222"/>
                  <a:pt x="313" y="222"/>
                </a:cubicBezTo>
                <a:cubicBezTo>
                  <a:pt x="312" y="222"/>
                  <a:pt x="312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4"/>
                  <a:pt x="310" y="224"/>
                  <a:pt x="310" y="224"/>
                </a:cubicBezTo>
                <a:cubicBezTo>
                  <a:pt x="309" y="224"/>
                  <a:pt x="309" y="224"/>
                  <a:pt x="309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5" y="224"/>
                  <a:pt x="305" y="224"/>
                  <a:pt x="305" y="223"/>
                </a:cubicBezTo>
                <a:cubicBezTo>
                  <a:pt x="305" y="223"/>
                  <a:pt x="304" y="223"/>
                  <a:pt x="304" y="223"/>
                </a:cubicBezTo>
                <a:cubicBezTo>
                  <a:pt x="304" y="223"/>
                  <a:pt x="304" y="223"/>
                  <a:pt x="304" y="223"/>
                </a:cubicBezTo>
                <a:cubicBezTo>
                  <a:pt x="303" y="223"/>
                  <a:pt x="303" y="222"/>
                  <a:pt x="303" y="222"/>
                </a:cubicBezTo>
                <a:cubicBezTo>
                  <a:pt x="231" y="150"/>
                  <a:pt x="231" y="150"/>
                  <a:pt x="231" y="150"/>
                </a:cubicBezTo>
                <a:cubicBezTo>
                  <a:pt x="228" y="147"/>
                  <a:pt x="228" y="143"/>
                  <a:pt x="231" y="140"/>
                </a:cubicBezTo>
                <a:cubicBezTo>
                  <a:pt x="233" y="137"/>
                  <a:pt x="238" y="137"/>
                  <a:pt x="241" y="140"/>
                </a:cubicBezTo>
                <a:lnTo>
                  <a:pt x="301" y="200"/>
                </a:lnTo>
                <a:close/>
                <a:moveTo>
                  <a:pt x="609" y="197"/>
                </a:moveTo>
                <a:cubicBezTo>
                  <a:pt x="505" y="361"/>
                  <a:pt x="505" y="361"/>
                  <a:pt x="505" y="361"/>
                </a:cubicBezTo>
                <a:cubicBezTo>
                  <a:pt x="454" y="442"/>
                  <a:pt x="402" y="523"/>
                  <a:pt x="402" y="524"/>
                </a:cubicBezTo>
                <a:cubicBezTo>
                  <a:pt x="402" y="524"/>
                  <a:pt x="402" y="524"/>
                  <a:pt x="402" y="524"/>
                </a:cubicBezTo>
                <a:cubicBezTo>
                  <a:pt x="393" y="538"/>
                  <a:pt x="348" y="545"/>
                  <a:pt x="315" y="546"/>
                </a:cubicBezTo>
                <a:cubicBezTo>
                  <a:pt x="315" y="651"/>
                  <a:pt x="315" y="651"/>
                  <a:pt x="315" y="651"/>
                </a:cubicBezTo>
                <a:cubicBezTo>
                  <a:pt x="374" y="591"/>
                  <a:pt x="374" y="591"/>
                  <a:pt x="374" y="591"/>
                </a:cubicBezTo>
                <a:cubicBezTo>
                  <a:pt x="377" y="588"/>
                  <a:pt x="382" y="588"/>
                  <a:pt x="384" y="591"/>
                </a:cubicBezTo>
                <a:cubicBezTo>
                  <a:pt x="387" y="594"/>
                  <a:pt x="387" y="598"/>
                  <a:pt x="384" y="601"/>
                </a:cubicBezTo>
                <a:cubicBezTo>
                  <a:pt x="313" y="673"/>
                  <a:pt x="313" y="673"/>
                  <a:pt x="313" y="673"/>
                </a:cubicBezTo>
                <a:cubicBezTo>
                  <a:pt x="312" y="673"/>
                  <a:pt x="312" y="673"/>
                  <a:pt x="311" y="673"/>
                </a:cubicBezTo>
                <a:cubicBezTo>
                  <a:pt x="311" y="674"/>
                  <a:pt x="311" y="674"/>
                  <a:pt x="311" y="674"/>
                </a:cubicBezTo>
                <a:cubicBezTo>
                  <a:pt x="311" y="674"/>
                  <a:pt x="310" y="674"/>
                  <a:pt x="310" y="674"/>
                </a:cubicBezTo>
                <a:cubicBezTo>
                  <a:pt x="310" y="674"/>
                  <a:pt x="310" y="674"/>
                  <a:pt x="310" y="674"/>
                </a:cubicBezTo>
                <a:cubicBezTo>
                  <a:pt x="309" y="674"/>
                  <a:pt x="309" y="674"/>
                  <a:pt x="309" y="675"/>
                </a:cubicBezTo>
                <a:cubicBezTo>
                  <a:pt x="308" y="675"/>
                  <a:pt x="308" y="675"/>
                  <a:pt x="308" y="675"/>
                </a:cubicBezTo>
                <a:cubicBezTo>
                  <a:pt x="307" y="675"/>
                  <a:pt x="307" y="675"/>
                  <a:pt x="306" y="675"/>
                </a:cubicBezTo>
                <a:cubicBezTo>
                  <a:pt x="306" y="674"/>
                  <a:pt x="306" y="674"/>
                  <a:pt x="306" y="674"/>
                </a:cubicBezTo>
                <a:cubicBezTo>
                  <a:pt x="305" y="674"/>
                  <a:pt x="305" y="674"/>
                  <a:pt x="305" y="674"/>
                </a:cubicBezTo>
                <a:cubicBezTo>
                  <a:pt x="305" y="674"/>
                  <a:pt x="304" y="674"/>
                  <a:pt x="304" y="674"/>
                </a:cubicBezTo>
                <a:cubicBezTo>
                  <a:pt x="304" y="674"/>
                  <a:pt x="304" y="674"/>
                  <a:pt x="304" y="673"/>
                </a:cubicBezTo>
                <a:cubicBezTo>
                  <a:pt x="303" y="673"/>
                  <a:pt x="303" y="673"/>
                  <a:pt x="303" y="673"/>
                </a:cubicBezTo>
                <a:cubicBezTo>
                  <a:pt x="231" y="601"/>
                  <a:pt x="231" y="601"/>
                  <a:pt x="231" y="601"/>
                </a:cubicBezTo>
                <a:cubicBezTo>
                  <a:pt x="228" y="598"/>
                  <a:pt x="228" y="594"/>
                  <a:pt x="231" y="591"/>
                </a:cubicBezTo>
                <a:cubicBezTo>
                  <a:pt x="233" y="588"/>
                  <a:pt x="238" y="588"/>
                  <a:pt x="241" y="591"/>
                </a:cubicBezTo>
                <a:cubicBezTo>
                  <a:pt x="301" y="651"/>
                  <a:pt x="301" y="651"/>
                  <a:pt x="301" y="651"/>
                </a:cubicBezTo>
                <a:cubicBezTo>
                  <a:pt x="301" y="546"/>
                  <a:pt x="301" y="546"/>
                  <a:pt x="301" y="546"/>
                </a:cubicBezTo>
                <a:cubicBezTo>
                  <a:pt x="268" y="545"/>
                  <a:pt x="223" y="538"/>
                  <a:pt x="213" y="524"/>
                </a:cubicBezTo>
                <a:cubicBezTo>
                  <a:pt x="213" y="524"/>
                  <a:pt x="213" y="524"/>
                  <a:pt x="213" y="524"/>
                </a:cubicBezTo>
                <a:cubicBezTo>
                  <a:pt x="213" y="523"/>
                  <a:pt x="123" y="382"/>
                  <a:pt x="62" y="285"/>
                </a:cubicBezTo>
                <a:cubicBezTo>
                  <a:pt x="6" y="197"/>
                  <a:pt x="6" y="197"/>
                  <a:pt x="6" y="197"/>
                </a:cubicBezTo>
                <a:cubicBezTo>
                  <a:pt x="2" y="192"/>
                  <a:pt x="0" y="186"/>
                  <a:pt x="0" y="180"/>
                </a:cubicBezTo>
                <a:cubicBezTo>
                  <a:pt x="0" y="158"/>
                  <a:pt x="29" y="138"/>
                  <a:pt x="83" y="123"/>
                </a:cubicBezTo>
                <a:cubicBezTo>
                  <a:pt x="133" y="109"/>
                  <a:pt x="201" y="100"/>
                  <a:pt x="275" y="98"/>
                </a:cubicBezTo>
                <a:cubicBezTo>
                  <a:pt x="275" y="98"/>
                  <a:pt x="275" y="98"/>
                  <a:pt x="275" y="98"/>
                </a:cubicBezTo>
                <a:cubicBezTo>
                  <a:pt x="279" y="98"/>
                  <a:pt x="282" y="101"/>
                  <a:pt x="282" y="105"/>
                </a:cubicBezTo>
                <a:cubicBezTo>
                  <a:pt x="282" y="109"/>
                  <a:pt x="279" y="112"/>
                  <a:pt x="275" y="112"/>
                </a:cubicBezTo>
                <a:cubicBezTo>
                  <a:pt x="114" y="117"/>
                  <a:pt x="14" y="151"/>
                  <a:pt x="14" y="180"/>
                </a:cubicBezTo>
                <a:cubicBezTo>
                  <a:pt x="14" y="181"/>
                  <a:pt x="14" y="182"/>
                  <a:pt x="15" y="182"/>
                </a:cubicBezTo>
                <a:cubicBezTo>
                  <a:pt x="15" y="185"/>
                  <a:pt x="16" y="187"/>
                  <a:pt x="17" y="189"/>
                </a:cubicBezTo>
                <a:cubicBezTo>
                  <a:pt x="18" y="191"/>
                  <a:pt x="18" y="191"/>
                  <a:pt x="18" y="191"/>
                </a:cubicBezTo>
                <a:cubicBezTo>
                  <a:pt x="40" y="220"/>
                  <a:pt x="153" y="249"/>
                  <a:pt x="308" y="249"/>
                </a:cubicBezTo>
                <a:cubicBezTo>
                  <a:pt x="462" y="249"/>
                  <a:pt x="575" y="220"/>
                  <a:pt x="597" y="191"/>
                </a:cubicBezTo>
                <a:cubicBezTo>
                  <a:pt x="598" y="189"/>
                  <a:pt x="598" y="189"/>
                  <a:pt x="598" y="189"/>
                </a:cubicBezTo>
                <a:cubicBezTo>
                  <a:pt x="599" y="187"/>
                  <a:pt x="600" y="185"/>
                  <a:pt x="601" y="182"/>
                </a:cubicBezTo>
                <a:cubicBezTo>
                  <a:pt x="601" y="182"/>
                  <a:pt x="601" y="181"/>
                  <a:pt x="601" y="180"/>
                </a:cubicBezTo>
                <a:cubicBezTo>
                  <a:pt x="601" y="151"/>
                  <a:pt x="501" y="117"/>
                  <a:pt x="340" y="112"/>
                </a:cubicBezTo>
                <a:cubicBezTo>
                  <a:pt x="336" y="112"/>
                  <a:pt x="333" y="109"/>
                  <a:pt x="333" y="105"/>
                </a:cubicBezTo>
                <a:cubicBezTo>
                  <a:pt x="333" y="101"/>
                  <a:pt x="336" y="98"/>
                  <a:pt x="340" y="98"/>
                </a:cubicBezTo>
                <a:cubicBezTo>
                  <a:pt x="414" y="100"/>
                  <a:pt x="482" y="109"/>
                  <a:pt x="532" y="123"/>
                </a:cubicBezTo>
                <a:cubicBezTo>
                  <a:pt x="586" y="138"/>
                  <a:pt x="615" y="158"/>
                  <a:pt x="615" y="180"/>
                </a:cubicBezTo>
                <a:cubicBezTo>
                  <a:pt x="615" y="186"/>
                  <a:pt x="613" y="192"/>
                  <a:pt x="609" y="197"/>
                </a:cubicBezTo>
                <a:close/>
                <a:moveTo>
                  <a:pt x="577" y="221"/>
                </a:moveTo>
                <a:cubicBezTo>
                  <a:pt x="522" y="248"/>
                  <a:pt x="412" y="263"/>
                  <a:pt x="308" y="263"/>
                </a:cubicBezTo>
                <a:cubicBezTo>
                  <a:pt x="203" y="263"/>
                  <a:pt x="94" y="248"/>
                  <a:pt x="38" y="221"/>
                </a:cubicBezTo>
                <a:cubicBezTo>
                  <a:pt x="73" y="277"/>
                  <a:pt x="73" y="277"/>
                  <a:pt x="73" y="277"/>
                </a:cubicBezTo>
                <a:cubicBezTo>
                  <a:pt x="201" y="479"/>
                  <a:pt x="221" y="511"/>
                  <a:pt x="225" y="516"/>
                </a:cubicBezTo>
                <a:cubicBezTo>
                  <a:pt x="225" y="516"/>
                  <a:pt x="225" y="516"/>
                  <a:pt x="225" y="517"/>
                </a:cubicBezTo>
                <a:cubicBezTo>
                  <a:pt x="229" y="523"/>
                  <a:pt x="266" y="532"/>
                  <a:pt x="308" y="532"/>
                </a:cubicBezTo>
                <a:cubicBezTo>
                  <a:pt x="349" y="532"/>
                  <a:pt x="386" y="523"/>
                  <a:pt x="390" y="517"/>
                </a:cubicBezTo>
                <a:cubicBezTo>
                  <a:pt x="390" y="516"/>
                  <a:pt x="390" y="516"/>
                  <a:pt x="390" y="516"/>
                </a:cubicBezTo>
                <a:cubicBezTo>
                  <a:pt x="392" y="514"/>
                  <a:pt x="403" y="496"/>
                  <a:pt x="493" y="353"/>
                </a:cubicBezTo>
                <a:lnTo>
                  <a:pt x="577" y="2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28">
            <a:extLst>
              <a:ext uri="{FF2B5EF4-FFF2-40B4-BE49-F238E27FC236}">
                <a16:creationId xmlns:a16="http://schemas.microsoft.com/office/drawing/2014/main" id="{4344A05B-073F-4119-BA6D-893C55516F65}"/>
              </a:ext>
            </a:extLst>
          </p:cNvPr>
          <p:cNvSpPr>
            <a:spLocks noEditPoints="1"/>
          </p:cNvSpPr>
          <p:nvPr/>
        </p:nvSpPr>
        <p:spPr bwMode="auto">
          <a:xfrm>
            <a:off x="5339916" y="1603818"/>
            <a:ext cx="632810" cy="457030"/>
          </a:xfrm>
          <a:custGeom>
            <a:avLst/>
            <a:gdLst>
              <a:gd name="T0" fmla="*/ 611 w 618"/>
              <a:gd name="T1" fmla="*/ 447 h 447"/>
              <a:gd name="T2" fmla="*/ 450 w 618"/>
              <a:gd name="T3" fmla="*/ 447 h 447"/>
              <a:gd name="T4" fmla="*/ 443 w 618"/>
              <a:gd name="T5" fmla="*/ 440 h 447"/>
              <a:gd name="T6" fmla="*/ 443 w 618"/>
              <a:gd name="T7" fmla="*/ 7 h 447"/>
              <a:gd name="T8" fmla="*/ 450 w 618"/>
              <a:gd name="T9" fmla="*/ 0 h 447"/>
              <a:gd name="T10" fmla="*/ 611 w 618"/>
              <a:gd name="T11" fmla="*/ 0 h 447"/>
              <a:gd name="T12" fmla="*/ 618 w 618"/>
              <a:gd name="T13" fmla="*/ 7 h 447"/>
              <a:gd name="T14" fmla="*/ 618 w 618"/>
              <a:gd name="T15" fmla="*/ 440 h 447"/>
              <a:gd name="T16" fmla="*/ 611 w 618"/>
              <a:gd name="T17" fmla="*/ 447 h 447"/>
              <a:gd name="T18" fmla="*/ 457 w 618"/>
              <a:gd name="T19" fmla="*/ 433 h 447"/>
              <a:gd name="T20" fmla="*/ 604 w 618"/>
              <a:gd name="T21" fmla="*/ 433 h 447"/>
              <a:gd name="T22" fmla="*/ 604 w 618"/>
              <a:gd name="T23" fmla="*/ 14 h 447"/>
              <a:gd name="T24" fmla="*/ 457 w 618"/>
              <a:gd name="T25" fmla="*/ 14 h 447"/>
              <a:gd name="T26" fmla="*/ 457 w 618"/>
              <a:gd name="T27" fmla="*/ 433 h 447"/>
              <a:gd name="T28" fmla="*/ 389 w 618"/>
              <a:gd name="T29" fmla="*/ 447 h 447"/>
              <a:gd name="T30" fmla="*/ 228 w 618"/>
              <a:gd name="T31" fmla="*/ 447 h 447"/>
              <a:gd name="T32" fmla="*/ 221 w 618"/>
              <a:gd name="T33" fmla="*/ 440 h 447"/>
              <a:gd name="T34" fmla="*/ 221 w 618"/>
              <a:gd name="T35" fmla="*/ 110 h 447"/>
              <a:gd name="T36" fmla="*/ 228 w 618"/>
              <a:gd name="T37" fmla="*/ 103 h 447"/>
              <a:gd name="T38" fmla="*/ 389 w 618"/>
              <a:gd name="T39" fmla="*/ 103 h 447"/>
              <a:gd name="T40" fmla="*/ 396 w 618"/>
              <a:gd name="T41" fmla="*/ 110 h 447"/>
              <a:gd name="T42" fmla="*/ 396 w 618"/>
              <a:gd name="T43" fmla="*/ 440 h 447"/>
              <a:gd name="T44" fmla="*/ 389 w 618"/>
              <a:gd name="T45" fmla="*/ 447 h 447"/>
              <a:gd name="T46" fmla="*/ 235 w 618"/>
              <a:gd name="T47" fmla="*/ 433 h 447"/>
              <a:gd name="T48" fmla="*/ 382 w 618"/>
              <a:gd name="T49" fmla="*/ 433 h 447"/>
              <a:gd name="T50" fmla="*/ 382 w 618"/>
              <a:gd name="T51" fmla="*/ 117 h 447"/>
              <a:gd name="T52" fmla="*/ 235 w 618"/>
              <a:gd name="T53" fmla="*/ 117 h 447"/>
              <a:gd name="T54" fmla="*/ 235 w 618"/>
              <a:gd name="T55" fmla="*/ 433 h 447"/>
              <a:gd name="T56" fmla="*/ 168 w 618"/>
              <a:gd name="T57" fmla="*/ 447 h 447"/>
              <a:gd name="T58" fmla="*/ 7 w 618"/>
              <a:gd name="T59" fmla="*/ 447 h 447"/>
              <a:gd name="T60" fmla="*/ 0 w 618"/>
              <a:gd name="T61" fmla="*/ 440 h 447"/>
              <a:gd name="T62" fmla="*/ 0 w 618"/>
              <a:gd name="T63" fmla="*/ 224 h 447"/>
              <a:gd name="T64" fmla="*/ 7 w 618"/>
              <a:gd name="T65" fmla="*/ 217 h 447"/>
              <a:gd name="T66" fmla="*/ 168 w 618"/>
              <a:gd name="T67" fmla="*/ 217 h 447"/>
              <a:gd name="T68" fmla="*/ 175 w 618"/>
              <a:gd name="T69" fmla="*/ 224 h 447"/>
              <a:gd name="T70" fmla="*/ 175 w 618"/>
              <a:gd name="T71" fmla="*/ 440 h 447"/>
              <a:gd name="T72" fmla="*/ 168 w 618"/>
              <a:gd name="T73" fmla="*/ 447 h 447"/>
              <a:gd name="T74" fmla="*/ 14 w 618"/>
              <a:gd name="T75" fmla="*/ 433 h 447"/>
              <a:gd name="T76" fmla="*/ 161 w 618"/>
              <a:gd name="T77" fmla="*/ 433 h 447"/>
              <a:gd name="T78" fmla="*/ 161 w 618"/>
              <a:gd name="T79" fmla="*/ 231 h 447"/>
              <a:gd name="T80" fmla="*/ 14 w 618"/>
              <a:gd name="T81" fmla="*/ 231 h 447"/>
              <a:gd name="T82" fmla="*/ 14 w 618"/>
              <a:gd name="T83" fmla="*/ 433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18" h="447">
                <a:moveTo>
                  <a:pt x="611" y="447"/>
                </a:moveTo>
                <a:cubicBezTo>
                  <a:pt x="450" y="447"/>
                  <a:pt x="450" y="447"/>
                  <a:pt x="450" y="447"/>
                </a:cubicBezTo>
                <a:cubicBezTo>
                  <a:pt x="446" y="447"/>
                  <a:pt x="443" y="444"/>
                  <a:pt x="443" y="440"/>
                </a:cubicBezTo>
                <a:cubicBezTo>
                  <a:pt x="443" y="7"/>
                  <a:pt x="443" y="7"/>
                  <a:pt x="443" y="7"/>
                </a:cubicBezTo>
                <a:cubicBezTo>
                  <a:pt x="443" y="3"/>
                  <a:pt x="446" y="0"/>
                  <a:pt x="450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15" y="0"/>
                  <a:pt x="618" y="3"/>
                  <a:pt x="618" y="7"/>
                </a:cubicBezTo>
                <a:cubicBezTo>
                  <a:pt x="618" y="440"/>
                  <a:pt x="618" y="440"/>
                  <a:pt x="618" y="440"/>
                </a:cubicBezTo>
                <a:cubicBezTo>
                  <a:pt x="618" y="444"/>
                  <a:pt x="615" y="447"/>
                  <a:pt x="611" y="447"/>
                </a:cubicBezTo>
                <a:close/>
                <a:moveTo>
                  <a:pt x="457" y="433"/>
                </a:moveTo>
                <a:cubicBezTo>
                  <a:pt x="604" y="433"/>
                  <a:pt x="604" y="433"/>
                  <a:pt x="604" y="433"/>
                </a:cubicBezTo>
                <a:cubicBezTo>
                  <a:pt x="604" y="14"/>
                  <a:pt x="604" y="14"/>
                  <a:pt x="604" y="14"/>
                </a:cubicBezTo>
                <a:cubicBezTo>
                  <a:pt x="457" y="14"/>
                  <a:pt x="457" y="14"/>
                  <a:pt x="457" y="14"/>
                </a:cubicBezTo>
                <a:lnTo>
                  <a:pt x="457" y="433"/>
                </a:lnTo>
                <a:close/>
                <a:moveTo>
                  <a:pt x="389" y="447"/>
                </a:moveTo>
                <a:cubicBezTo>
                  <a:pt x="228" y="447"/>
                  <a:pt x="228" y="447"/>
                  <a:pt x="228" y="447"/>
                </a:cubicBezTo>
                <a:cubicBezTo>
                  <a:pt x="225" y="447"/>
                  <a:pt x="221" y="444"/>
                  <a:pt x="221" y="440"/>
                </a:cubicBezTo>
                <a:cubicBezTo>
                  <a:pt x="221" y="110"/>
                  <a:pt x="221" y="110"/>
                  <a:pt x="221" y="110"/>
                </a:cubicBezTo>
                <a:cubicBezTo>
                  <a:pt x="221" y="106"/>
                  <a:pt x="225" y="103"/>
                  <a:pt x="228" y="103"/>
                </a:cubicBezTo>
                <a:cubicBezTo>
                  <a:pt x="389" y="103"/>
                  <a:pt x="389" y="103"/>
                  <a:pt x="389" y="103"/>
                </a:cubicBezTo>
                <a:cubicBezTo>
                  <a:pt x="393" y="103"/>
                  <a:pt x="396" y="106"/>
                  <a:pt x="396" y="110"/>
                </a:cubicBezTo>
                <a:cubicBezTo>
                  <a:pt x="396" y="440"/>
                  <a:pt x="396" y="440"/>
                  <a:pt x="396" y="440"/>
                </a:cubicBezTo>
                <a:cubicBezTo>
                  <a:pt x="396" y="444"/>
                  <a:pt x="393" y="447"/>
                  <a:pt x="389" y="447"/>
                </a:cubicBezTo>
                <a:close/>
                <a:moveTo>
                  <a:pt x="235" y="433"/>
                </a:moveTo>
                <a:cubicBezTo>
                  <a:pt x="382" y="433"/>
                  <a:pt x="382" y="433"/>
                  <a:pt x="382" y="433"/>
                </a:cubicBezTo>
                <a:cubicBezTo>
                  <a:pt x="382" y="117"/>
                  <a:pt x="382" y="117"/>
                  <a:pt x="382" y="117"/>
                </a:cubicBezTo>
                <a:cubicBezTo>
                  <a:pt x="235" y="117"/>
                  <a:pt x="235" y="117"/>
                  <a:pt x="235" y="117"/>
                </a:cubicBezTo>
                <a:lnTo>
                  <a:pt x="235" y="433"/>
                </a:lnTo>
                <a:close/>
                <a:moveTo>
                  <a:pt x="168" y="447"/>
                </a:moveTo>
                <a:cubicBezTo>
                  <a:pt x="7" y="447"/>
                  <a:pt x="7" y="447"/>
                  <a:pt x="7" y="447"/>
                </a:cubicBezTo>
                <a:cubicBezTo>
                  <a:pt x="3" y="447"/>
                  <a:pt x="0" y="444"/>
                  <a:pt x="0" y="440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0"/>
                  <a:pt x="3" y="217"/>
                  <a:pt x="7" y="217"/>
                </a:cubicBezTo>
                <a:cubicBezTo>
                  <a:pt x="168" y="217"/>
                  <a:pt x="168" y="217"/>
                  <a:pt x="168" y="217"/>
                </a:cubicBezTo>
                <a:cubicBezTo>
                  <a:pt x="172" y="217"/>
                  <a:pt x="175" y="220"/>
                  <a:pt x="175" y="224"/>
                </a:cubicBezTo>
                <a:cubicBezTo>
                  <a:pt x="175" y="440"/>
                  <a:pt x="175" y="440"/>
                  <a:pt x="175" y="440"/>
                </a:cubicBezTo>
                <a:cubicBezTo>
                  <a:pt x="175" y="444"/>
                  <a:pt x="172" y="447"/>
                  <a:pt x="168" y="447"/>
                </a:cubicBezTo>
                <a:close/>
                <a:moveTo>
                  <a:pt x="14" y="433"/>
                </a:moveTo>
                <a:cubicBezTo>
                  <a:pt x="161" y="433"/>
                  <a:pt x="161" y="433"/>
                  <a:pt x="161" y="433"/>
                </a:cubicBezTo>
                <a:cubicBezTo>
                  <a:pt x="161" y="231"/>
                  <a:pt x="161" y="231"/>
                  <a:pt x="161" y="231"/>
                </a:cubicBezTo>
                <a:cubicBezTo>
                  <a:pt x="14" y="231"/>
                  <a:pt x="14" y="231"/>
                  <a:pt x="14" y="231"/>
                </a:cubicBezTo>
                <a:lnTo>
                  <a:pt x="14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128745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  <p:bldP spid="28" grpId="0" animBg="1"/>
          <p:bldP spid="33" grpId="0" animBg="1"/>
          <p:bldP spid="34" grpId="0" animBg="1"/>
          <p:bldP spid="35" grpId="0" animBg="1"/>
          <p:bldP spid="39" grpId="0"/>
          <p:bldP spid="40" grpId="0"/>
          <p:bldP spid="41" grpId="0"/>
          <p:bldP spid="42" grpId="0"/>
          <p:bldP spid="6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  <p:bldP spid="28" grpId="0" animBg="1"/>
          <p:bldP spid="33" grpId="0" animBg="1"/>
          <p:bldP spid="34" grpId="0" animBg="1"/>
          <p:bldP spid="35" grpId="0" animBg="1"/>
          <p:bldP spid="39" grpId="0"/>
          <p:bldP spid="40" grpId="0"/>
          <p:bldP spid="41" grpId="0"/>
          <p:bldP spid="42" grpId="0"/>
          <p:bldP spid="65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ounded Rectangle 47">
            <a:extLst>
              <a:ext uri="{FF2B5EF4-FFF2-40B4-BE49-F238E27FC236}">
                <a16:creationId xmlns:a16="http://schemas.microsoft.com/office/drawing/2014/main" id="{DCBF3BF5-5D3A-4217-9F2D-4B556C632654}"/>
              </a:ext>
            </a:extLst>
          </p:cNvPr>
          <p:cNvSpPr/>
          <p:nvPr/>
        </p:nvSpPr>
        <p:spPr>
          <a:xfrm rot="5400000">
            <a:off x="7094110" y="804192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17" name="Rounded Rectangle 47">
            <a:extLst>
              <a:ext uri="{FF2B5EF4-FFF2-40B4-BE49-F238E27FC236}">
                <a16:creationId xmlns:a16="http://schemas.microsoft.com/office/drawing/2014/main" id="{39172DDD-19E5-4BD5-BC73-DF4BBC2AB072}"/>
              </a:ext>
            </a:extLst>
          </p:cNvPr>
          <p:cNvSpPr/>
          <p:nvPr/>
        </p:nvSpPr>
        <p:spPr>
          <a:xfrm rot="5400000">
            <a:off x="2804194" y="4350949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12" name="Rounded Rectangle 47">
            <a:extLst>
              <a:ext uri="{FF2B5EF4-FFF2-40B4-BE49-F238E27FC236}">
                <a16:creationId xmlns:a16="http://schemas.microsoft.com/office/drawing/2014/main" id="{3E1BB536-680C-4A8A-A01C-29A56FFC8D12}"/>
              </a:ext>
            </a:extLst>
          </p:cNvPr>
          <p:cNvSpPr/>
          <p:nvPr/>
        </p:nvSpPr>
        <p:spPr>
          <a:xfrm rot="5400000">
            <a:off x="7087834" y="4484442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16" name="Rounded Rectangle 47">
            <a:extLst>
              <a:ext uri="{FF2B5EF4-FFF2-40B4-BE49-F238E27FC236}">
                <a16:creationId xmlns:a16="http://schemas.microsoft.com/office/drawing/2014/main" id="{8B9D1C3C-9AD8-4DCE-8482-487D18CE9E42}"/>
              </a:ext>
            </a:extLst>
          </p:cNvPr>
          <p:cNvSpPr/>
          <p:nvPr/>
        </p:nvSpPr>
        <p:spPr>
          <a:xfrm rot="5400000">
            <a:off x="2785119" y="2543426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6" name="Rounded Rectangle 47">
            <a:extLst>
              <a:ext uri="{FF2B5EF4-FFF2-40B4-BE49-F238E27FC236}">
                <a16:creationId xmlns:a16="http://schemas.microsoft.com/office/drawing/2014/main" id="{375C38EC-0B87-4B16-9671-D5841D78CFA7}"/>
              </a:ext>
            </a:extLst>
          </p:cNvPr>
          <p:cNvSpPr/>
          <p:nvPr/>
        </p:nvSpPr>
        <p:spPr>
          <a:xfrm rot="5400000">
            <a:off x="7076642" y="2664406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65152" y="17905"/>
            <a:ext cx="1857794" cy="111617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Gérer</a:t>
            </a:r>
            <a:r>
              <a:rPr lang="en-US" sz="1400" dirty="0">
                <a:solidFill>
                  <a:srgbClr val="FFFFFF"/>
                </a:solidFill>
              </a:rPr>
              <a:t> les </a:t>
            </a:r>
            <a:r>
              <a:rPr lang="en-US" sz="1400" dirty="0" err="1">
                <a:solidFill>
                  <a:srgbClr val="FFFFFF"/>
                </a:solidFill>
              </a:rPr>
              <a:t>sondages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403812" y="27447"/>
            <a:ext cx="1857794" cy="1107028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Reception des </a:t>
            </a:r>
            <a:r>
              <a:rPr lang="en-US" sz="1400" dirty="0" err="1">
                <a:solidFill>
                  <a:srgbClr val="FFFFFF"/>
                </a:solidFill>
              </a:rPr>
              <a:t>avis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55340" y="1215181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Créer</a:t>
            </a:r>
            <a:r>
              <a:rPr lang="en-US" sz="1400" dirty="0">
                <a:solidFill>
                  <a:srgbClr val="FFFFFF"/>
                </a:solidFill>
              </a:rPr>
              <a:t> un </a:t>
            </a:r>
            <a:r>
              <a:rPr lang="en-US" sz="1400" dirty="0" err="1">
                <a:solidFill>
                  <a:srgbClr val="FFFFFF"/>
                </a:solidFill>
              </a:rPr>
              <a:t>sondage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AA33AE-FE63-4F7C-AAC5-7DCC15D501B9}"/>
              </a:ext>
            </a:extLst>
          </p:cNvPr>
          <p:cNvSpPr/>
          <p:nvPr/>
        </p:nvSpPr>
        <p:spPr>
          <a:xfrm>
            <a:off x="147628" y="3042289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Visualiser</a:t>
            </a:r>
            <a:r>
              <a:rPr lang="en-US" sz="1400" dirty="0">
                <a:solidFill>
                  <a:srgbClr val="FFFFFF"/>
                </a:solidFill>
              </a:rPr>
              <a:t> </a:t>
            </a:r>
            <a:r>
              <a:rPr lang="en-US" sz="1400" dirty="0" err="1">
                <a:solidFill>
                  <a:srgbClr val="FFFFFF"/>
                </a:solidFill>
              </a:rPr>
              <a:t>l’historique</a:t>
            </a:r>
            <a:r>
              <a:rPr lang="en-US" sz="1400" dirty="0">
                <a:solidFill>
                  <a:srgbClr val="FFFFFF"/>
                </a:solidFill>
              </a:rPr>
              <a:t> des </a:t>
            </a:r>
            <a:r>
              <a:rPr lang="en-US" sz="1400" dirty="0" err="1">
                <a:solidFill>
                  <a:srgbClr val="FFFFFF"/>
                </a:solidFill>
              </a:rPr>
              <a:t>sondages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210E05-F806-4FA6-9F05-D10205EDC52A}"/>
              </a:ext>
            </a:extLst>
          </p:cNvPr>
          <p:cNvSpPr/>
          <p:nvPr/>
        </p:nvSpPr>
        <p:spPr>
          <a:xfrm>
            <a:off x="155340" y="4869397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Fermer</a:t>
            </a:r>
            <a:r>
              <a:rPr lang="en-US" sz="1400" dirty="0">
                <a:solidFill>
                  <a:srgbClr val="FFFFFF"/>
                </a:solidFill>
              </a:rPr>
              <a:t> un </a:t>
            </a:r>
            <a:r>
              <a:rPr lang="en-US" sz="1400" dirty="0" err="1">
                <a:solidFill>
                  <a:srgbClr val="FFFFFF"/>
                </a:solidFill>
              </a:rPr>
              <a:t>sondage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227373-BF6F-4046-A356-B10055A0B4B3}"/>
              </a:ext>
            </a:extLst>
          </p:cNvPr>
          <p:cNvSpPr/>
          <p:nvPr/>
        </p:nvSpPr>
        <p:spPr>
          <a:xfrm>
            <a:off x="2072891" y="163871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CB6AD963-C1AA-4DA5-9BE0-D65054EFA01A}"/>
              </a:ext>
            </a:extLst>
          </p:cNvPr>
          <p:cNvGrpSpPr/>
          <p:nvPr/>
        </p:nvGrpSpPr>
        <p:grpSpPr>
          <a:xfrm>
            <a:off x="2072891" y="1144024"/>
            <a:ext cx="1625628" cy="473043"/>
            <a:chOff x="2310132" y="1206121"/>
            <a:chExt cx="1625628" cy="473043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383E2C1-AFDC-4743-ADEE-F77AB8FB1321}"/>
                </a:ext>
              </a:extLst>
            </p:cNvPr>
            <p:cNvSpPr/>
            <p:nvPr/>
          </p:nvSpPr>
          <p:spPr>
            <a:xfrm>
              <a:off x="2310132" y="1206121"/>
              <a:ext cx="1438118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38" name="Rounded Rectangle 45">
              <a:extLst>
                <a:ext uri="{FF2B5EF4-FFF2-40B4-BE49-F238E27FC236}">
                  <a16:creationId xmlns:a16="http://schemas.microsoft.com/office/drawing/2014/main" id="{76FCFC02-0C49-4EDE-BA3E-1B5227C01FB2}"/>
                </a:ext>
              </a:extLst>
            </p:cNvPr>
            <p:cNvSpPr/>
            <p:nvPr/>
          </p:nvSpPr>
          <p:spPr>
            <a:xfrm rot="5400000">
              <a:off x="3013946" y="757350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39" name="Rounded Rectangle 46">
            <a:extLst>
              <a:ext uri="{FF2B5EF4-FFF2-40B4-BE49-F238E27FC236}">
                <a16:creationId xmlns:a16="http://schemas.microsoft.com/office/drawing/2014/main" id="{DF8EAC24-44D5-4389-AAE2-D86DF8D4FCFD}"/>
              </a:ext>
            </a:extLst>
          </p:cNvPr>
          <p:cNvSpPr/>
          <p:nvPr/>
        </p:nvSpPr>
        <p:spPr>
          <a:xfrm>
            <a:off x="2078108" y="1406972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40" name="Rounded Rectangle 47">
            <a:extLst>
              <a:ext uri="{FF2B5EF4-FFF2-40B4-BE49-F238E27FC236}">
                <a16:creationId xmlns:a16="http://schemas.microsoft.com/office/drawing/2014/main" id="{CA7532FD-F30E-4A05-BB25-BCB749864A99}"/>
              </a:ext>
            </a:extLst>
          </p:cNvPr>
          <p:cNvSpPr/>
          <p:nvPr/>
        </p:nvSpPr>
        <p:spPr>
          <a:xfrm rot="5400000">
            <a:off x="2776705" y="1248813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1" name="Rounded Rectangle 48">
            <a:extLst>
              <a:ext uri="{FF2B5EF4-FFF2-40B4-BE49-F238E27FC236}">
                <a16:creationId xmlns:a16="http://schemas.microsoft.com/office/drawing/2014/main" id="{413B2031-ACCD-49B6-82F0-399CBE4178C6}"/>
              </a:ext>
            </a:extLst>
          </p:cNvPr>
          <p:cNvSpPr/>
          <p:nvPr/>
        </p:nvSpPr>
        <p:spPr>
          <a:xfrm>
            <a:off x="2079920" y="1936268"/>
            <a:ext cx="862515" cy="22772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B163D74-F2D5-48BA-A6A6-E5E7E44D8AC0}"/>
              </a:ext>
            </a:extLst>
          </p:cNvPr>
          <p:cNvSpPr/>
          <p:nvPr/>
        </p:nvSpPr>
        <p:spPr>
          <a:xfrm>
            <a:off x="4416250" y="1322944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Enregistrer</a:t>
            </a:r>
            <a:r>
              <a:rPr lang="en-US" sz="1400" dirty="0">
                <a:solidFill>
                  <a:srgbClr val="FFFFFF"/>
                </a:solidFill>
              </a:rPr>
              <a:t> la </a:t>
            </a:r>
            <a:r>
              <a:rPr lang="en-US" sz="1400" dirty="0" err="1">
                <a:solidFill>
                  <a:srgbClr val="FFFFFF"/>
                </a:solidFill>
              </a:rPr>
              <a:t>réponse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309E8D3-88BB-49AC-BC4B-01458C4F39D9}"/>
              </a:ext>
            </a:extLst>
          </p:cNvPr>
          <p:cNvSpPr/>
          <p:nvPr/>
        </p:nvSpPr>
        <p:spPr>
          <a:xfrm>
            <a:off x="4408538" y="3150052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Création</a:t>
            </a:r>
            <a:r>
              <a:rPr lang="en-US" sz="1400" dirty="0">
                <a:solidFill>
                  <a:srgbClr val="FFFFFF"/>
                </a:solidFill>
              </a:rPr>
              <a:t> d’un client </a:t>
            </a:r>
            <a:r>
              <a:rPr lang="en-US" sz="1400" dirty="0" err="1">
                <a:solidFill>
                  <a:srgbClr val="FFFFFF"/>
                </a:solidFill>
              </a:rPr>
              <a:t>si</a:t>
            </a:r>
            <a:r>
              <a:rPr lang="en-US" sz="1400" dirty="0">
                <a:solidFill>
                  <a:srgbClr val="FFFFFF"/>
                </a:solidFill>
              </a:rPr>
              <a:t> necessaire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A17AC2A-C968-4D66-869B-27C3D24A8ADA}"/>
              </a:ext>
            </a:extLst>
          </p:cNvPr>
          <p:cNvSpPr/>
          <p:nvPr/>
        </p:nvSpPr>
        <p:spPr>
          <a:xfrm>
            <a:off x="4416250" y="4977160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Notification de la </a:t>
            </a:r>
            <a:r>
              <a:rPr lang="en-US" sz="1400" dirty="0" err="1">
                <a:solidFill>
                  <a:srgbClr val="FFFFFF"/>
                </a:solidFill>
              </a:rPr>
              <a:t>prise</a:t>
            </a:r>
            <a:r>
              <a:rPr lang="en-US" sz="1400" dirty="0">
                <a:solidFill>
                  <a:srgbClr val="FFFFFF"/>
                </a:solidFill>
              </a:rPr>
              <a:t> </a:t>
            </a:r>
            <a:r>
              <a:rPr lang="en-US" sz="1400" dirty="0" err="1">
                <a:solidFill>
                  <a:srgbClr val="FFFFFF"/>
                </a:solidFill>
              </a:rPr>
              <a:t>en</a:t>
            </a:r>
            <a:r>
              <a:rPr lang="en-US" sz="1400" dirty="0">
                <a:solidFill>
                  <a:srgbClr val="FFFFFF"/>
                </a:solidFill>
              </a:rPr>
              <a:t> </a:t>
            </a:r>
            <a:r>
              <a:rPr lang="en-US" sz="1400" dirty="0" err="1">
                <a:solidFill>
                  <a:srgbClr val="FFFFFF"/>
                </a:solidFill>
              </a:rPr>
              <a:t>compte</a:t>
            </a:r>
            <a:r>
              <a:rPr lang="en-US" sz="1400" dirty="0">
                <a:solidFill>
                  <a:srgbClr val="FFFFFF"/>
                </a:solidFill>
              </a:rPr>
              <a:t> de la </a:t>
            </a:r>
            <a:r>
              <a:rPr lang="en-US" sz="1400" dirty="0" err="1">
                <a:solidFill>
                  <a:srgbClr val="FFFFFF"/>
                </a:solidFill>
              </a:rPr>
              <a:t>réponse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50C7A8E-6D80-46D1-842D-592FB2E163CC}"/>
              </a:ext>
            </a:extLst>
          </p:cNvPr>
          <p:cNvSpPr/>
          <p:nvPr/>
        </p:nvSpPr>
        <p:spPr>
          <a:xfrm>
            <a:off x="6381334" y="1718116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  <a:p>
            <a:pPr>
              <a:lnSpc>
                <a:spcPct val="95000"/>
              </a:lnSpc>
            </a:pPr>
            <a:endParaRPr lang="en-US" sz="1200" dirty="0"/>
          </a:p>
        </p:txBody>
      </p:sp>
      <p:sp>
        <p:nvSpPr>
          <p:cNvPr id="52" name="Rounded Rectangle 47">
            <a:extLst>
              <a:ext uri="{FF2B5EF4-FFF2-40B4-BE49-F238E27FC236}">
                <a16:creationId xmlns:a16="http://schemas.microsoft.com/office/drawing/2014/main" id="{53DFFBD1-A090-4824-A4EC-8932EF248F52}"/>
              </a:ext>
            </a:extLst>
          </p:cNvPr>
          <p:cNvSpPr/>
          <p:nvPr/>
        </p:nvSpPr>
        <p:spPr>
          <a:xfrm rot="5400000">
            <a:off x="7085148" y="1272614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53" name="Rounded Rectangle 48">
            <a:extLst>
              <a:ext uri="{FF2B5EF4-FFF2-40B4-BE49-F238E27FC236}">
                <a16:creationId xmlns:a16="http://schemas.microsoft.com/office/drawing/2014/main" id="{CE105DC5-84D8-4E6B-A4D2-03DC17EE8015}"/>
              </a:ext>
            </a:extLst>
          </p:cNvPr>
          <p:cNvSpPr/>
          <p:nvPr/>
        </p:nvSpPr>
        <p:spPr>
          <a:xfrm>
            <a:off x="6388363" y="1966128"/>
            <a:ext cx="1490961" cy="23179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5 pts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AB90DAE-403F-4638-9784-88DBB9690239}"/>
              </a:ext>
            </a:extLst>
          </p:cNvPr>
          <p:cNvSpPr/>
          <p:nvPr/>
        </p:nvSpPr>
        <p:spPr>
          <a:xfrm>
            <a:off x="8537414" y="1372832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Visualiser</a:t>
            </a:r>
            <a:r>
              <a:rPr lang="en-US" sz="1400" dirty="0">
                <a:solidFill>
                  <a:srgbClr val="FFFFFF"/>
                </a:solidFill>
              </a:rPr>
              <a:t> la </a:t>
            </a:r>
            <a:r>
              <a:rPr lang="en-US" sz="1400" dirty="0" err="1">
                <a:solidFill>
                  <a:srgbClr val="FFFFFF"/>
                </a:solidFill>
              </a:rPr>
              <a:t>liste</a:t>
            </a:r>
            <a:r>
              <a:rPr lang="en-US" sz="1400" dirty="0">
                <a:solidFill>
                  <a:srgbClr val="FFFFFF"/>
                </a:solidFill>
              </a:rPr>
              <a:t> des </a:t>
            </a:r>
            <a:r>
              <a:rPr lang="en-US" sz="1400" dirty="0" err="1">
                <a:solidFill>
                  <a:srgbClr val="FFFFFF"/>
                </a:solidFill>
              </a:rPr>
              <a:t>commentaires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29FDF06-254B-42B9-8E2D-AEEDB00BC138}"/>
              </a:ext>
            </a:extLst>
          </p:cNvPr>
          <p:cNvSpPr/>
          <p:nvPr/>
        </p:nvSpPr>
        <p:spPr>
          <a:xfrm>
            <a:off x="8529702" y="3199940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Visualiser</a:t>
            </a:r>
            <a:r>
              <a:rPr lang="en-US" sz="1400" dirty="0">
                <a:solidFill>
                  <a:srgbClr val="FFFFFF"/>
                </a:solidFill>
              </a:rPr>
              <a:t> les </a:t>
            </a:r>
            <a:r>
              <a:rPr lang="en-US" sz="1400" dirty="0" err="1">
                <a:solidFill>
                  <a:srgbClr val="FFFFFF"/>
                </a:solidFill>
              </a:rPr>
              <a:t>indicateurs</a:t>
            </a:r>
            <a:r>
              <a:rPr lang="en-US" sz="1400" dirty="0">
                <a:solidFill>
                  <a:srgbClr val="FFFFFF"/>
                </a:solidFill>
              </a:rPr>
              <a:t> du </a:t>
            </a:r>
            <a:r>
              <a:rPr lang="en-US" sz="1400" dirty="0" err="1">
                <a:solidFill>
                  <a:srgbClr val="FFFFFF"/>
                </a:solidFill>
              </a:rPr>
              <a:t>sondage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375155B-7715-4A19-B12A-95E73E829DEF}"/>
              </a:ext>
            </a:extLst>
          </p:cNvPr>
          <p:cNvSpPr/>
          <p:nvPr/>
        </p:nvSpPr>
        <p:spPr>
          <a:xfrm>
            <a:off x="10483039" y="134076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62" name="Rounded Rectangle 45">
            <a:extLst>
              <a:ext uri="{FF2B5EF4-FFF2-40B4-BE49-F238E27FC236}">
                <a16:creationId xmlns:a16="http://schemas.microsoft.com/office/drawing/2014/main" id="{1AAD9FBC-8CE3-41C2-9AE3-622C0DB41EDF}"/>
              </a:ext>
            </a:extLst>
          </p:cNvPr>
          <p:cNvSpPr/>
          <p:nvPr/>
        </p:nvSpPr>
        <p:spPr>
          <a:xfrm rot="5400000">
            <a:off x="11186853" y="891997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63" name="Rounded Rectangle 46">
            <a:extLst>
              <a:ext uri="{FF2B5EF4-FFF2-40B4-BE49-F238E27FC236}">
                <a16:creationId xmlns:a16="http://schemas.microsoft.com/office/drawing/2014/main" id="{EDEABE14-7A32-4447-BE00-C274D683F5F7}"/>
              </a:ext>
            </a:extLst>
          </p:cNvPr>
          <p:cNvSpPr/>
          <p:nvPr/>
        </p:nvSpPr>
        <p:spPr>
          <a:xfrm>
            <a:off x="10490068" y="1588780"/>
            <a:ext cx="609645" cy="2239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20 pts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50FA07F-1D72-4E5C-9F87-2CC6804FC77A}"/>
              </a:ext>
            </a:extLst>
          </p:cNvPr>
          <p:cNvSpPr/>
          <p:nvPr/>
        </p:nvSpPr>
        <p:spPr>
          <a:xfrm>
            <a:off x="6371745" y="313045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8998AE-2AAA-48DF-80F8-395BEE0DB41F}"/>
              </a:ext>
            </a:extLst>
          </p:cNvPr>
          <p:cNvSpPr/>
          <p:nvPr/>
        </p:nvSpPr>
        <p:spPr>
          <a:xfrm>
            <a:off x="6381335" y="1265856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77" name="Rounded Rectangle 46">
            <a:extLst>
              <a:ext uri="{FF2B5EF4-FFF2-40B4-BE49-F238E27FC236}">
                <a16:creationId xmlns:a16="http://schemas.microsoft.com/office/drawing/2014/main" id="{36229544-FEF5-46FD-AD9C-1420ED473BAD}"/>
              </a:ext>
            </a:extLst>
          </p:cNvPr>
          <p:cNvSpPr/>
          <p:nvPr/>
        </p:nvSpPr>
        <p:spPr>
          <a:xfrm>
            <a:off x="6388363" y="1513868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B6603A6-970F-4133-9FC6-D4179F0F62F2}"/>
              </a:ext>
            </a:extLst>
          </p:cNvPr>
          <p:cNvSpPr/>
          <p:nvPr/>
        </p:nvSpPr>
        <p:spPr>
          <a:xfrm>
            <a:off x="2096939" y="2968073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0EF5364-EC1C-421C-B559-591F860AB470}"/>
              </a:ext>
            </a:extLst>
          </p:cNvPr>
          <p:cNvSpPr/>
          <p:nvPr/>
        </p:nvSpPr>
        <p:spPr>
          <a:xfrm>
            <a:off x="2093737" y="481093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81" name="Rounded Rectangle 46">
            <a:extLst>
              <a:ext uri="{FF2B5EF4-FFF2-40B4-BE49-F238E27FC236}">
                <a16:creationId xmlns:a16="http://schemas.microsoft.com/office/drawing/2014/main" id="{7A98DD65-ED0C-4746-A880-09EA011AFE6F}"/>
              </a:ext>
            </a:extLst>
          </p:cNvPr>
          <p:cNvSpPr/>
          <p:nvPr/>
        </p:nvSpPr>
        <p:spPr>
          <a:xfrm>
            <a:off x="2100765" y="5058943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539A650-7E80-497A-BA55-2A66911D4342}"/>
              </a:ext>
            </a:extLst>
          </p:cNvPr>
          <p:cNvSpPr/>
          <p:nvPr/>
        </p:nvSpPr>
        <p:spPr>
          <a:xfrm>
            <a:off x="2081305" y="3430544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83" name="Rounded Rectangle 47">
            <a:extLst>
              <a:ext uri="{FF2B5EF4-FFF2-40B4-BE49-F238E27FC236}">
                <a16:creationId xmlns:a16="http://schemas.microsoft.com/office/drawing/2014/main" id="{3CCD0E1B-5328-4B78-84A2-A21F3883796F}"/>
              </a:ext>
            </a:extLst>
          </p:cNvPr>
          <p:cNvSpPr/>
          <p:nvPr/>
        </p:nvSpPr>
        <p:spPr>
          <a:xfrm rot="5400000">
            <a:off x="2785119" y="2981773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4" name="Rounded Rectangle 48">
            <a:extLst>
              <a:ext uri="{FF2B5EF4-FFF2-40B4-BE49-F238E27FC236}">
                <a16:creationId xmlns:a16="http://schemas.microsoft.com/office/drawing/2014/main" id="{1DE2B2F3-F6BB-443B-B8B5-320A5E8CA7E2}"/>
              </a:ext>
            </a:extLst>
          </p:cNvPr>
          <p:cNvSpPr/>
          <p:nvPr/>
        </p:nvSpPr>
        <p:spPr>
          <a:xfrm>
            <a:off x="2088334" y="3678555"/>
            <a:ext cx="602615" cy="22503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 pts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FE5E65F-2059-4BB4-92B2-750A46105AC4}"/>
              </a:ext>
            </a:extLst>
          </p:cNvPr>
          <p:cNvSpPr/>
          <p:nvPr/>
        </p:nvSpPr>
        <p:spPr>
          <a:xfrm>
            <a:off x="2099832" y="526829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86" name="Rounded Rectangle 47">
            <a:extLst>
              <a:ext uri="{FF2B5EF4-FFF2-40B4-BE49-F238E27FC236}">
                <a16:creationId xmlns:a16="http://schemas.microsoft.com/office/drawing/2014/main" id="{2B56B5FD-CA99-4C67-A65A-8AEBD9D7958C}"/>
              </a:ext>
            </a:extLst>
          </p:cNvPr>
          <p:cNvSpPr/>
          <p:nvPr/>
        </p:nvSpPr>
        <p:spPr>
          <a:xfrm rot="5400000">
            <a:off x="2803646" y="4819520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7" name="Rounded Rectangle 48">
            <a:extLst>
              <a:ext uri="{FF2B5EF4-FFF2-40B4-BE49-F238E27FC236}">
                <a16:creationId xmlns:a16="http://schemas.microsoft.com/office/drawing/2014/main" id="{26775FC2-D793-4704-B8CD-AB8AC62E483A}"/>
              </a:ext>
            </a:extLst>
          </p:cNvPr>
          <p:cNvSpPr/>
          <p:nvPr/>
        </p:nvSpPr>
        <p:spPr>
          <a:xfrm>
            <a:off x="2106861" y="5516302"/>
            <a:ext cx="900649" cy="2347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3099000-231A-4011-876C-1830968AB56E}"/>
              </a:ext>
            </a:extLst>
          </p:cNvPr>
          <p:cNvSpPr/>
          <p:nvPr/>
        </p:nvSpPr>
        <p:spPr>
          <a:xfrm>
            <a:off x="10476009" y="181381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90" name="Rounded Rectangle 47">
            <a:extLst>
              <a:ext uri="{FF2B5EF4-FFF2-40B4-BE49-F238E27FC236}">
                <a16:creationId xmlns:a16="http://schemas.microsoft.com/office/drawing/2014/main" id="{3C5DA9E1-3411-4C36-A6EB-A13D5B30A8F7}"/>
              </a:ext>
            </a:extLst>
          </p:cNvPr>
          <p:cNvSpPr/>
          <p:nvPr/>
        </p:nvSpPr>
        <p:spPr>
          <a:xfrm rot="5400000">
            <a:off x="11179823" y="1365040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1" name="Rounded Rectangle 48">
            <a:extLst>
              <a:ext uri="{FF2B5EF4-FFF2-40B4-BE49-F238E27FC236}">
                <a16:creationId xmlns:a16="http://schemas.microsoft.com/office/drawing/2014/main" id="{78807EED-3A09-4486-9E71-D776A8197874}"/>
              </a:ext>
            </a:extLst>
          </p:cNvPr>
          <p:cNvSpPr/>
          <p:nvPr/>
        </p:nvSpPr>
        <p:spPr>
          <a:xfrm>
            <a:off x="10483039" y="2061823"/>
            <a:ext cx="887150" cy="222942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784E1E6-2FF5-4635-A040-BCC129964AE0}"/>
              </a:ext>
            </a:extLst>
          </p:cNvPr>
          <p:cNvSpPr/>
          <p:nvPr/>
        </p:nvSpPr>
        <p:spPr>
          <a:xfrm>
            <a:off x="10483040" y="3104964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93" name="Rounded Rectangle 45">
            <a:extLst>
              <a:ext uri="{FF2B5EF4-FFF2-40B4-BE49-F238E27FC236}">
                <a16:creationId xmlns:a16="http://schemas.microsoft.com/office/drawing/2014/main" id="{2E3B5AD7-2017-487D-8079-33809F64416E}"/>
              </a:ext>
            </a:extLst>
          </p:cNvPr>
          <p:cNvSpPr/>
          <p:nvPr/>
        </p:nvSpPr>
        <p:spPr>
          <a:xfrm rot="5400000">
            <a:off x="11186854" y="2656193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4" name="Rounded Rectangle 46">
            <a:extLst>
              <a:ext uri="{FF2B5EF4-FFF2-40B4-BE49-F238E27FC236}">
                <a16:creationId xmlns:a16="http://schemas.microsoft.com/office/drawing/2014/main" id="{CEA4D9A3-9908-4566-9AEC-DC8D1CC04834}"/>
              </a:ext>
            </a:extLst>
          </p:cNvPr>
          <p:cNvSpPr/>
          <p:nvPr/>
        </p:nvSpPr>
        <p:spPr>
          <a:xfrm>
            <a:off x="6397822" y="3372380"/>
            <a:ext cx="951154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40 pts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58BEA09-E24F-48A8-86C3-F9CD8B618C19}"/>
              </a:ext>
            </a:extLst>
          </p:cNvPr>
          <p:cNvSpPr/>
          <p:nvPr/>
        </p:nvSpPr>
        <p:spPr>
          <a:xfrm>
            <a:off x="10476010" y="3573016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102" name="Rounded Rectangle 47">
            <a:extLst>
              <a:ext uri="{FF2B5EF4-FFF2-40B4-BE49-F238E27FC236}">
                <a16:creationId xmlns:a16="http://schemas.microsoft.com/office/drawing/2014/main" id="{F4FBE635-4D1A-44E0-89A3-6797DAD32EB6}"/>
              </a:ext>
            </a:extLst>
          </p:cNvPr>
          <p:cNvSpPr/>
          <p:nvPr/>
        </p:nvSpPr>
        <p:spPr>
          <a:xfrm rot="5400000">
            <a:off x="11179824" y="3124245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03" name="Rounded Rectangle 48">
            <a:extLst>
              <a:ext uri="{FF2B5EF4-FFF2-40B4-BE49-F238E27FC236}">
                <a16:creationId xmlns:a16="http://schemas.microsoft.com/office/drawing/2014/main" id="{2F314089-5136-4214-9F8D-27B2B6FA87C7}"/>
              </a:ext>
            </a:extLst>
          </p:cNvPr>
          <p:cNvSpPr/>
          <p:nvPr/>
        </p:nvSpPr>
        <p:spPr>
          <a:xfrm>
            <a:off x="10483039" y="3821027"/>
            <a:ext cx="1450326" cy="2200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5 pts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41F212BB-1E64-452E-849B-C4D07D1D9371}"/>
              </a:ext>
            </a:extLst>
          </p:cNvPr>
          <p:cNvSpPr/>
          <p:nvPr/>
        </p:nvSpPr>
        <p:spPr>
          <a:xfrm>
            <a:off x="6388700" y="356085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105" name="Rounded Rectangle 47">
            <a:extLst>
              <a:ext uri="{FF2B5EF4-FFF2-40B4-BE49-F238E27FC236}">
                <a16:creationId xmlns:a16="http://schemas.microsoft.com/office/drawing/2014/main" id="{3C33E386-C866-4B20-AAE0-D53681DF383B}"/>
              </a:ext>
            </a:extLst>
          </p:cNvPr>
          <p:cNvSpPr/>
          <p:nvPr/>
        </p:nvSpPr>
        <p:spPr>
          <a:xfrm rot="5400000">
            <a:off x="7092514" y="3112087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06" name="Rounded Rectangle 48">
            <a:extLst>
              <a:ext uri="{FF2B5EF4-FFF2-40B4-BE49-F238E27FC236}">
                <a16:creationId xmlns:a16="http://schemas.microsoft.com/office/drawing/2014/main" id="{E86034A3-1AC8-473E-B325-850BAE034526}"/>
              </a:ext>
            </a:extLst>
          </p:cNvPr>
          <p:cNvSpPr/>
          <p:nvPr/>
        </p:nvSpPr>
        <p:spPr>
          <a:xfrm>
            <a:off x="6395729" y="3808869"/>
            <a:ext cx="862515" cy="22772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BEEE60B-869C-4CF5-A627-AA57C922F81D}"/>
              </a:ext>
            </a:extLst>
          </p:cNvPr>
          <p:cNvSpPr/>
          <p:nvPr/>
        </p:nvSpPr>
        <p:spPr>
          <a:xfrm>
            <a:off x="6378607" y="491723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3796E4A-4242-4EFC-8E87-9DB3AD07E3C2}"/>
              </a:ext>
            </a:extLst>
          </p:cNvPr>
          <p:cNvSpPr/>
          <p:nvPr/>
        </p:nvSpPr>
        <p:spPr>
          <a:xfrm>
            <a:off x="6381670" y="5343119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110" name="Rounded Rectangle 47">
            <a:extLst>
              <a:ext uri="{FF2B5EF4-FFF2-40B4-BE49-F238E27FC236}">
                <a16:creationId xmlns:a16="http://schemas.microsoft.com/office/drawing/2014/main" id="{0EF659A9-1A49-433C-9417-81052DECEB31}"/>
              </a:ext>
            </a:extLst>
          </p:cNvPr>
          <p:cNvSpPr/>
          <p:nvPr/>
        </p:nvSpPr>
        <p:spPr>
          <a:xfrm rot="5400000">
            <a:off x="7085484" y="4894348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11" name="Rounded Rectangle 48">
            <a:extLst>
              <a:ext uri="{FF2B5EF4-FFF2-40B4-BE49-F238E27FC236}">
                <a16:creationId xmlns:a16="http://schemas.microsoft.com/office/drawing/2014/main" id="{6C3B3E04-0E46-47F4-B4AB-F2632A42DB2C}"/>
              </a:ext>
            </a:extLst>
          </p:cNvPr>
          <p:cNvSpPr/>
          <p:nvPr/>
        </p:nvSpPr>
        <p:spPr>
          <a:xfrm>
            <a:off x="6388700" y="5591131"/>
            <a:ext cx="599552" cy="222446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 pts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68D4AFFC-EF86-4827-A3B7-D96506D1FAA9}"/>
              </a:ext>
            </a:extLst>
          </p:cNvPr>
          <p:cNvGrpSpPr/>
          <p:nvPr/>
        </p:nvGrpSpPr>
        <p:grpSpPr>
          <a:xfrm>
            <a:off x="911714" y="2540680"/>
            <a:ext cx="971990" cy="321846"/>
            <a:chOff x="911714" y="2540680"/>
            <a:chExt cx="971990" cy="32184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999E4E-C84B-4BFB-8793-495BCDDCB016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>
                  <a:solidFill>
                    <a:schemeClr val="bg1"/>
                  </a:solidFill>
                </a:rPr>
                <a:t>Priorité</a:t>
              </a:r>
            </a:p>
          </p:txBody>
        </p:sp>
        <p:sp>
          <p:nvSpPr>
            <p:cNvPr id="113" name="Oval 15">
              <a:extLst>
                <a:ext uri="{FF2B5EF4-FFF2-40B4-BE49-F238E27FC236}">
                  <a16:creationId xmlns:a16="http://schemas.microsoft.com/office/drawing/2014/main" id="{DE9C1A84-54E1-4209-AF4F-29FFF1DA5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B91B5CB4-E4F0-4773-88A0-B862198AF4FA}"/>
              </a:ext>
            </a:extLst>
          </p:cNvPr>
          <p:cNvGrpSpPr/>
          <p:nvPr/>
        </p:nvGrpSpPr>
        <p:grpSpPr>
          <a:xfrm>
            <a:off x="950512" y="4386995"/>
            <a:ext cx="977384" cy="321846"/>
            <a:chOff x="950512" y="4386995"/>
            <a:chExt cx="977384" cy="321846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034FCAC-B26E-448B-B94A-F9B868EFA88B}"/>
                </a:ext>
              </a:extLst>
            </p:cNvPr>
            <p:cNvSpPr/>
            <p:nvPr/>
          </p:nvSpPr>
          <p:spPr>
            <a:xfrm>
              <a:off x="950512" y="441950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27" name="Oval 15">
              <a:extLst>
                <a:ext uri="{FF2B5EF4-FFF2-40B4-BE49-F238E27FC236}">
                  <a16:creationId xmlns:a16="http://schemas.microsoft.com/office/drawing/2014/main" id="{1A63BFE9-88DF-4627-ABD8-F593E46C04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4348" y="4386995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</p:grpSp>
      <p:sp>
        <p:nvSpPr>
          <p:cNvPr id="99" name="Rounded Rectangle 46">
            <a:extLst>
              <a:ext uri="{FF2B5EF4-FFF2-40B4-BE49-F238E27FC236}">
                <a16:creationId xmlns:a16="http://schemas.microsoft.com/office/drawing/2014/main" id="{D89D7C79-ADDB-4B52-93B6-E35E9F2AE6FE}"/>
              </a:ext>
            </a:extLst>
          </p:cNvPr>
          <p:cNvSpPr/>
          <p:nvPr/>
        </p:nvSpPr>
        <p:spPr>
          <a:xfrm>
            <a:off x="10491045" y="3365104"/>
            <a:ext cx="951154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40 pts</a:t>
            </a:r>
          </a:p>
        </p:txBody>
      </p:sp>
      <p:sp>
        <p:nvSpPr>
          <p:cNvPr id="114" name="Rounded Rectangle 46">
            <a:extLst>
              <a:ext uri="{FF2B5EF4-FFF2-40B4-BE49-F238E27FC236}">
                <a16:creationId xmlns:a16="http://schemas.microsoft.com/office/drawing/2014/main" id="{A414EE96-1584-4701-9F0B-91DFA27C32BD}"/>
              </a:ext>
            </a:extLst>
          </p:cNvPr>
          <p:cNvSpPr/>
          <p:nvPr/>
        </p:nvSpPr>
        <p:spPr>
          <a:xfrm>
            <a:off x="6391050" y="5180633"/>
            <a:ext cx="609645" cy="2239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20 pts</a:t>
            </a:r>
          </a:p>
        </p:txBody>
      </p:sp>
      <p:sp>
        <p:nvSpPr>
          <p:cNvPr id="115" name="Rounded Rectangle 46">
            <a:extLst>
              <a:ext uri="{FF2B5EF4-FFF2-40B4-BE49-F238E27FC236}">
                <a16:creationId xmlns:a16="http://schemas.microsoft.com/office/drawing/2014/main" id="{126646DA-41A1-47B2-8421-62E136122368}"/>
              </a:ext>
            </a:extLst>
          </p:cNvPr>
          <p:cNvSpPr/>
          <p:nvPr/>
        </p:nvSpPr>
        <p:spPr>
          <a:xfrm>
            <a:off x="2082855" y="3241306"/>
            <a:ext cx="609645" cy="2239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20 pts</a:t>
            </a:r>
          </a:p>
        </p:txBody>
      </p:sp>
      <p:grpSp>
        <p:nvGrpSpPr>
          <p:cNvPr id="136" name="Groupe 135">
            <a:extLst>
              <a:ext uri="{FF2B5EF4-FFF2-40B4-BE49-F238E27FC236}">
                <a16:creationId xmlns:a16="http://schemas.microsoft.com/office/drawing/2014/main" id="{F0DCCCD0-94E5-430F-B597-490AA1854D42}"/>
              </a:ext>
            </a:extLst>
          </p:cNvPr>
          <p:cNvGrpSpPr/>
          <p:nvPr/>
        </p:nvGrpSpPr>
        <p:grpSpPr>
          <a:xfrm>
            <a:off x="950512" y="6207989"/>
            <a:ext cx="971990" cy="321846"/>
            <a:chOff x="911714" y="2540680"/>
            <a:chExt cx="971990" cy="321846"/>
          </a:xfrm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108858C-0E0D-4EEB-9C2D-A839F915D021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38" name="Oval 15">
              <a:extLst>
                <a:ext uri="{FF2B5EF4-FFF2-40B4-BE49-F238E27FC236}">
                  <a16:creationId xmlns:a16="http://schemas.microsoft.com/office/drawing/2014/main" id="{2508B1BB-6C64-4C71-AD7A-82D6031F7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139" name="Groupe 138">
            <a:extLst>
              <a:ext uri="{FF2B5EF4-FFF2-40B4-BE49-F238E27FC236}">
                <a16:creationId xmlns:a16="http://schemas.microsoft.com/office/drawing/2014/main" id="{674606C1-0C32-4CF2-B4C9-9D8310ECCBD3}"/>
              </a:ext>
            </a:extLst>
          </p:cNvPr>
          <p:cNvGrpSpPr/>
          <p:nvPr/>
        </p:nvGrpSpPr>
        <p:grpSpPr>
          <a:xfrm>
            <a:off x="5235836" y="6275767"/>
            <a:ext cx="971990" cy="321846"/>
            <a:chOff x="911714" y="2540680"/>
            <a:chExt cx="971990" cy="321846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6DEE5F22-397A-492F-BA42-419F684CECA7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41" name="Oval 15">
              <a:extLst>
                <a:ext uri="{FF2B5EF4-FFF2-40B4-BE49-F238E27FC236}">
                  <a16:creationId xmlns:a16="http://schemas.microsoft.com/office/drawing/2014/main" id="{07B100F4-E7C4-444B-BCB1-A22CA00F94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</p:grp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B8CF88B5-C29E-44AB-BA17-63ABA281146D}"/>
              </a:ext>
            </a:extLst>
          </p:cNvPr>
          <p:cNvGrpSpPr/>
          <p:nvPr/>
        </p:nvGrpSpPr>
        <p:grpSpPr>
          <a:xfrm>
            <a:off x="5238290" y="4444945"/>
            <a:ext cx="971990" cy="321846"/>
            <a:chOff x="911714" y="2540680"/>
            <a:chExt cx="971990" cy="321846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EF019CC-5B8E-4EE1-A029-A30161B9D839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44" name="Oval 15">
              <a:extLst>
                <a:ext uri="{FF2B5EF4-FFF2-40B4-BE49-F238E27FC236}">
                  <a16:creationId xmlns:a16="http://schemas.microsoft.com/office/drawing/2014/main" id="{366DAF7F-768A-40C2-8953-422C6E97B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4</a:t>
              </a:r>
            </a:p>
          </p:txBody>
        </p:sp>
      </p:grpSp>
      <p:grpSp>
        <p:nvGrpSpPr>
          <p:cNvPr id="147" name="Groupe 146">
            <a:extLst>
              <a:ext uri="{FF2B5EF4-FFF2-40B4-BE49-F238E27FC236}">
                <a16:creationId xmlns:a16="http://schemas.microsoft.com/office/drawing/2014/main" id="{78E2A6B7-4E72-4D07-9E81-74795AAA2055}"/>
              </a:ext>
            </a:extLst>
          </p:cNvPr>
          <p:cNvGrpSpPr/>
          <p:nvPr/>
        </p:nvGrpSpPr>
        <p:grpSpPr>
          <a:xfrm>
            <a:off x="5235836" y="2621551"/>
            <a:ext cx="971990" cy="321846"/>
            <a:chOff x="911714" y="2540680"/>
            <a:chExt cx="971990" cy="321846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7E84A086-3468-47D6-862D-04373E5A9992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59" name="Oval 15">
              <a:extLst>
                <a:ext uri="{FF2B5EF4-FFF2-40B4-BE49-F238E27FC236}">
                  <a16:creationId xmlns:a16="http://schemas.microsoft.com/office/drawing/2014/main" id="{69767A52-784A-41C1-A481-3DD4422718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162" name="Groupe 161">
            <a:extLst>
              <a:ext uri="{FF2B5EF4-FFF2-40B4-BE49-F238E27FC236}">
                <a16:creationId xmlns:a16="http://schemas.microsoft.com/office/drawing/2014/main" id="{2D7564BC-DE19-4F23-BBE8-757E1950A08F}"/>
              </a:ext>
            </a:extLst>
          </p:cNvPr>
          <p:cNvGrpSpPr/>
          <p:nvPr/>
        </p:nvGrpSpPr>
        <p:grpSpPr>
          <a:xfrm>
            <a:off x="9405784" y="2691796"/>
            <a:ext cx="971990" cy="321846"/>
            <a:chOff x="911714" y="2540680"/>
            <a:chExt cx="971990" cy="321846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36F12EF0-700F-4474-89C3-A90473CC43EB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64" name="Oval 15">
              <a:extLst>
                <a:ext uri="{FF2B5EF4-FFF2-40B4-BE49-F238E27FC236}">
                  <a16:creationId xmlns:a16="http://schemas.microsoft.com/office/drawing/2014/main" id="{810C77E1-1801-4BE0-AF48-C3C79542C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8</a:t>
              </a:r>
            </a:p>
          </p:txBody>
        </p:sp>
      </p:grpSp>
      <p:grpSp>
        <p:nvGrpSpPr>
          <p:cNvPr id="165" name="Groupe 164">
            <a:extLst>
              <a:ext uri="{FF2B5EF4-FFF2-40B4-BE49-F238E27FC236}">
                <a16:creationId xmlns:a16="http://schemas.microsoft.com/office/drawing/2014/main" id="{12AD630A-0105-4236-AA6B-97C15A8263C7}"/>
              </a:ext>
            </a:extLst>
          </p:cNvPr>
          <p:cNvGrpSpPr/>
          <p:nvPr/>
        </p:nvGrpSpPr>
        <p:grpSpPr>
          <a:xfrm>
            <a:off x="9389667" y="4514057"/>
            <a:ext cx="971990" cy="321846"/>
            <a:chOff x="911714" y="2540680"/>
            <a:chExt cx="971990" cy="321846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D23078CC-3ED8-4380-A7E9-F7D2AD719DDD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67" name="Oval 15">
              <a:extLst>
                <a:ext uri="{FF2B5EF4-FFF2-40B4-BE49-F238E27FC236}">
                  <a16:creationId xmlns:a16="http://schemas.microsoft.com/office/drawing/2014/main" id="{1B73915A-E4BD-4050-A224-E6C535DDD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5</a:t>
              </a:r>
            </a:p>
          </p:txBody>
        </p:sp>
      </p:grpSp>
      <p:sp>
        <p:nvSpPr>
          <p:cNvPr id="168" name="TextBox 54">
            <a:extLst>
              <a:ext uri="{FF2B5EF4-FFF2-40B4-BE49-F238E27FC236}">
                <a16:creationId xmlns:a16="http://schemas.microsoft.com/office/drawing/2014/main" id="{76321EA6-6D3F-42B3-A549-A576F4FE459B}"/>
              </a:ext>
            </a:extLst>
          </p:cNvPr>
          <p:cNvSpPr txBox="1"/>
          <p:nvPr/>
        </p:nvSpPr>
        <p:spPr>
          <a:xfrm>
            <a:off x="4045497" y="2328943"/>
            <a:ext cx="35332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/>
              <a:t>UserStory</a:t>
            </a:r>
            <a:r>
              <a:rPr lang="en-US" sz="6000" dirty="0"/>
              <a:t> mapping</a:t>
            </a:r>
          </a:p>
        </p:txBody>
      </p:sp>
      <p:sp>
        <p:nvSpPr>
          <p:cNvPr id="172" name="Rounded Rectangle 26">
            <a:extLst>
              <a:ext uri="{FF2B5EF4-FFF2-40B4-BE49-F238E27FC236}">
                <a16:creationId xmlns:a16="http://schemas.microsoft.com/office/drawing/2014/main" id="{E6E8F69C-5B8E-4E89-8EF3-51C793A1EDAE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73" name="Text Placeholder 2" title="Les services proposés">
            <a:extLst>
              <a:ext uri="{FF2B5EF4-FFF2-40B4-BE49-F238E27FC236}">
                <a16:creationId xmlns:a16="http://schemas.microsoft.com/office/drawing/2014/main" id="{1F517595-EA34-4E76-8AEE-295D53494CFC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8519980" y="72041"/>
            <a:ext cx="1857794" cy="110690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Traitement</a:t>
            </a:r>
            <a:r>
              <a:rPr lang="en-US" sz="1400" dirty="0">
                <a:solidFill>
                  <a:srgbClr val="FFFFFF"/>
                </a:solidFill>
              </a:rPr>
              <a:t> des </a:t>
            </a:r>
            <a:r>
              <a:rPr lang="en-US" sz="1400" dirty="0" err="1">
                <a:solidFill>
                  <a:srgbClr val="FFFFFF"/>
                </a:solidFill>
              </a:rPr>
              <a:t>résultats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28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96296E-6 L 0.3599 0.357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95" y="178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5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1000"/>
                            </p:stCondLst>
                            <p:childTnLst>
                              <p:par>
                                <p:cTn id="2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500"/>
                            </p:stCondLst>
                            <p:childTnLst>
                              <p:par>
                                <p:cTn id="2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animBg="1"/>
      <p:bldP spid="117" grpId="0" animBg="1"/>
      <p:bldP spid="112" grpId="0" animBg="1"/>
      <p:bldP spid="116" grpId="0" animBg="1"/>
      <p:bldP spid="96" grpId="0" animBg="1"/>
      <p:bldP spid="95" grpId="0" animBg="1"/>
      <p:bldP spid="97" grpId="0" animBg="1"/>
      <p:bldP spid="98" grpId="0" animBg="1"/>
      <p:bldP spid="33" grpId="0" animBg="1"/>
      <p:bldP spid="34" grpId="0" animBg="1"/>
      <p:bldP spid="36" grpId="0"/>
      <p:bldP spid="39" grpId="0" animBg="1"/>
      <p:bldP spid="40" grpId="0" animBg="1"/>
      <p:bldP spid="41" grpId="0" animBg="1"/>
      <p:bldP spid="44" grpId="0" animBg="1"/>
      <p:bldP spid="45" grpId="0" animBg="1"/>
      <p:bldP spid="46" grpId="0" animBg="1"/>
      <p:bldP spid="48" grpId="0"/>
      <p:bldP spid="52" grpId="0" animBg="1"/>
      <p:bldP spid="53" grpId="0" animBg="1"/>
      <p:bldP spid="56" grpId="0" animBg="1"/>
      <p:bldP spid="57" grpId="0" animBg="1"/>
      <p:bldP spid="61" grpId="0"/>
      <p:bldP spid="62" grpId="0" animBg="1"/>
      <p:bldP spid="63" grpId="0" animBg="1"/>
      <p:bldP spid="68" grpId="0"/>
      <p:bldP spid="76" grpId="0"/>
      <p:bldP spid="77" grpId="0" animBg="1"/>
      <p:bldP spid="78" grpId="0"/>
      <p:bldP spid="80" grpId="0"/>
      <p:bldP spid="81" grpId="0" animBg="1"/>
      <p:bldP spid="82" grpId="0"/>
      <p:bldP spid="83" grpId="0" animBg="1"/>
      <p:bldP spid="84" grpId="0" animBg="1"/>
      <p:bldP spid="85" grpId="0"/>
      <p:bldP spid="86" grpId="0" animBg="1"/>
      <p:bldP spid="87" grpId="0" animBg="1"/>
      <p:bldP spid="89" grpId="0"/>
      <p:bldP spid="90" grpId="0" animBg="1"/>
      <p:bldP spid="91" grpId="0" animBg="1"/>
      <p:bldP spid="92" grpId="0"/>
      <p:bldP spid="93" grpId="0" animBg="1"/>
      <p:bldP spid="94" grpId="0" animBg="1"/>
      <p:bldP spid="101" grpId="0"/>
      <p:bldP spid="102" grpId="0" animBg="1"/>
      <p:bldP spid="103" grpId="0" animBg="1"/>
      <p:bldP spid="104" grpId="0"/>
      <p:bldP spid="105" grpId="0" animBg="1"/>
      <p:bldP spid="106" grpId="0" animBg="1"/>
      <p:bldP spid="107" grpId="0"/>
      <p:bldP spid="109" grpId="0"/>
      <p:bldP spid="110" grpId="0" animBg="1"/>
      <p:bldP spid="111" grpId="0" animBg="1"/>
      <p:bldP spid="99" grpId="0" animBg="1"/>
      <p:bldP spid="114" grpId="0" animBg="1"/>
      <p:bldP spid="115" grpId="0" animBg="1"/>
      <p:bldP spid="168" grpId="0"/>
      <p:bldP spid="10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54">
            <a:extLst>
              <a:ext uri="{FF2B5EF4-FFF2-40B4-BE49-F238E27FC236}">
                <a16:creationId xmlns:a16="http://schemas.microsoft.com/office/drawing/2014/main" id="{9C525912-7081-4B88-BC2C-32C97099FF59}"/>
              </a:ext>
            </a:extLst>
          </p:cNvPr>
          <p:cNvSpPr txBox="1"/>
          <p:nvPr/>
        </p:nvSpPr>
        <p:spPr>
          <a:xfrm>
            <a:off x="8433237" y="4810931"/>
            <a:ext cx="35332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/>
              <a:t>UserStory</a:t>
            </a:r>
            <a:r>
              <a:rPr lang="en-US" sz="6000" dirty="0"/>
              <a:t> mapping</a:t>
            </a:r>
          </a:p>
        </p:txBody>
      </p:sp>
      <p:sp>
        <p:nvSpPr>
          <p:cNvPr id="135" name="Rounded Rectangle 47">
            <a:extLst>
              <a:ext uri="{FF2B5EF4-FFF2-40B4-BE49-F238E27FC236}">
                <a16:creationId xmlns:a16="http://schemas.microsoft.com/office/drawing/2014/main" id="{DCBF3BF5-5D3A-4217-9F2D-4B556C632654}"/>
              </a:ext>
            </a:extLst>
          </p:cNvPr>
          <p:cNvSpPr/>
          <p:nvPr/>
        </p:nvSpPr>
        <p:spPr>
          <a:xfrm rot="5400000">
            <a:off x="7094110" y="804192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17" name="Rounded Rectangle 47">
            <a:extLst>
              <a:ext uri="{FF2B5EF4-FFF2-40B4-BE49-F238E27FC236}">
                <a16:creationId xmlns:a16="http://schemas.microsoft.com/office/drawing/2014/main" id="{39172DDD-19E5-4BD5-BC73-DF4BBC2AB072}"/>
              </a:ext>
            </a:extLst>
          </p:cNvPr>
          <p:cNvSpPr/>
          <p:nvPr/>
        </p:nvSpPr>
        <p:spPr>
          <a:xfrm rot="5400000">
            <a:off x="2804194" y="4350949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6" name="Rounded Rectangle 47">
            <a:extLst>
              <a:ext uri="{FF2B5EF4-FFF2-40B4-BE49-F238E27FC236}">
                <a16:creationId xmlns:a16="http://schemas.microsoft.com/office/drawing/2014/main" id="{375C38EC-0B87-4B16-9671-D5841D78CFA7}"/>
              </a:ext>
            </a:extLst>
          </p:cNvPr>
          <p:cNvSpPr/>
          <p:nvPr/>
        </p:nvSpPr>
        <p:spPr>
          <a:xfrm rot="5400000">
            <a:off x="7076642" y="2664406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65152" y="17905"/>
            <a:ext cx="1857794" cy="111617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Gérer</a:t>
            </a:r>
            <a:r>
              <a:rPr lang="en-US" sz="1400" dirty="0">
                <a:solidFill>
                  <a:srgbClr val="FFFFFF"/>
                </a:solidFill>
              </a:rPr>
              <a:t> les </a:t>
            </a:r>
            <a:r>
              <a:rPr lang="en-US" sz="1400" dirty="0" err="1">
                <a:solidFill>
                  <a:srgbClr val="FFFFFF"/>
                </a:solidFill>
              </a:rPr>
              <a:t>sondages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403812" y="27447"/>
            <a:ext cx="1857794" cy="1107028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Reception des </a:t>
            </a:r>
            <a:r>
              <a:rPr lang="en-US" sz="1400" dirty="0" err="1">
                <a:solidFill>
                  <a:srgbClr val="FFFFFF"/>
                </a:solidFill>
              </a:rPr>
              <a:t>avis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55340" y="1215181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Créer</a:t>
            </a:r>
            <a:r>
              <a:rPr lang="en-US" sz="1400" dirty="0">
                <a:solidFill>
                  <a:srgbClr val="FFFFFF"/>
                </a:solidFill>
              </a:rPr>
              <a:t> un </a:t>
            </a:r>
            <a:r>
              <a:rPr lang="en-US" sz="1400" dirty="0" err="1">
                <a:solidFill>
                  <a:srgbClr val="FFFFFF"/>
                </a:solidFill>
              </a:rPr>
              <a:t>sondage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519980" y="72041"/>
            <a:ext cx="1857794" cy="110690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Traitement</a:t>
            </a:r>
            <a:r>
              <a:rPr lang="en-US" sz="1400" dirty="0">
                <a:solidFill>
                  <a:srgbClr val="FFFFFF"/>
                </a:solidFill>
              </a:rPr>
              <a:t> des </a:t>
            </a:r>
            <a:r>
              <a:rPr lang="en-US" sz="1400" dirty="0" err="1">
                <a:solidFill>
                  <a:srgbClr val="FFFFFF"/>
                </a:solidFill>
              </a:rPr>
              <a:t>résultats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210E05-F806-4FA6-9F05-D10205EDC52A}"/>
              </a:ext>
            </a:extLst>
          </p:cNvPr>
          <p:cNvSpPr/>
          <p:nvPr/>
        </p:nvSpPr>
        <p:spPr>
          <a:xfrm>
            <a:off x="155340" y="4869397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Fermer</a:t>
            </a:r>
            <a:r>
              <a:rPr lang="en-US" sz="1400" dirty="0">
                <a:solidFill>
                  <a:srgbClr val="FFFFFF"/>
                </a:solidFill>
              </a:rPr>
              <a:t> un </a:t>
            </a:r>
            <a:r>
              <a:rPr lang="en-US" sz="1400" dirty="0" err="1">
                <a:solidFill>
                  <a:srgbClr val="FFFFFF"/>
                </a:solidFill>
              </a:rPr>
              <a:t>sondage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227373-BF6F-4046-A356-B10055A0B4B3}"/>
              </a:ext>
            </a:extLst>
          </p:cNvPr>
          <p:cNvSpPr/>
          <p:nvPr/>
        </p:nvSpPr>
        <p:spPr>
          <a:xfrm>
            <a:off x="2072891" y="163871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CB6AD963-C1AA-4DA5-9BE0-D65054EFA01A}"/>
              </a:ext>
            </a:extLst>
          </p:cNvPr>
          <p:cNvGrpSpPr/>
          <p:nvPr/>
        </p:nvGrpSpPr>
        <p:grpSpPr>
          <a:xfrm>
            <a:off x="2072891" y="1144024"/>
            <a:ext cx="1625628" cy="473043"/>
            <a:chOff x="2310132" y="1206121"/>
            <a:chExt cx="1625628" cy="473043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383E2C1-AFDC-4743-ADEE-F77AB8FB1321}"/>
                </a:ext>
              </a:extLst>
            </p:cNvPr>
            <p:cNvSpPr/>
            <p:nvPr/>
          </p:nvSpPr>
          <p:spPr>
            <a:xfrm>
              <a:off x="2310132" y="1206121"/>
              <a:ext cx="1438118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38" name="Rounded Rectangle 45">
              <a:extLst>
                <a:ext uri="{FF2B5EF4-FFF2-40B4-BE49-F238E27FC236}">
                  <a16:creationId xmlns:a16="http://schemas.microsoft.com/office/drawing/2014/main" id="{76FCFC02-0C49-4EDE-BA3E-1B5227C01FB2}"/>
                </a:ext>
              </a:extLst>
            </p:cNvPr>
            <p:cNvSpPr/>
            <p:nvPr/>
          </p:nvSpPr>
          <p:spPr>
            <a:xfrm rot="5400000">
              <a:off x="3013946" y="757350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39" name="Rounded Rectangle 46">
            <a:extLst>
              <a:ext uri="{FF2B5EF4-FFF2-40B4-BE49-F238E27FC236}">
                <a16:creationId xmlns:a16="http://schemas.microsoft.com/office/drawing/2014/main" id="{DF8EAC24-44D5-4389-AAE2-D86DF8D4FCFD}"/>
              </a:ext>
            </a:extLst>
          </p:cNvPr>
          <p:cNvSpPr/>
          <p:nvPr/>
        </p:nvSpPr>
        <p:spPr>
          <a:xfrm>
            <a:off x="2078108" y="1406972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40" name="Rounded Rectangle 47">
            <a:extLst>
              <a:ext uri="{FF2B5EF4-FFF2-40B4-BE49-F238E27FC236}">
                <a16:creationId xmlns:a16="http://schemas.microsoft.com/office/drawing/2014/main" id="{CA7532FD-F30E-4A05-BB25-BCB749864A99}"/>
              </a:ext>
            </a:extLst>
          </p:cNvPr>
          <p:cNvSpPr/>
          <p:nvPr/>
        </p:nvSpPr>
        <p:spPr>
          <a:xfrm rot="5400000">
            <a:off x="2776705" y="1248813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41" name="Rounded Rectangle 48">
            <a:extLst>
              <a:ext uri="{FF2B5EF4-FFF2-40B4-BE49-F238E27FC236}">
                <a16:creationId xmlns:a16="http://schemas.microsoft.com/office/drawing/2014/main" id="{413B2031-ACCD-49B6-82F0-399CBE4178C6}"/>
              </a:ext>
            </a:extLst>
          </p:cNvPr>
          <p:cNvSpPr/>
          <p:nvPr/>
        </p:nvSpPr>
        <p:spPr>
          <a:xfrm>
            <a:off x="2079920" y="1936268"/>
            <a:ext cx="862515" cy="22772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B163D74-F2D5-48BA-A6A6-E5E7E44D8AC0}"/>
              </a:ext>
            </a:extLst>
          </p:cNvPr>
          <p:cNvSpPr/>
          <p:nvPr/>
        </p:nvSpPr>
        <p:spPr>
          <a:xfrm>
            <a:off x="4416250" y="1322944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Enregistrer</a:t>
            </a:r>
            <a:r>
              <a:rPr lang="en-US" sz="1400" dirty="0">
                <a:solidFill>
                  <a:srgbClr val="FFFFFF"/>
                </a:solidFill>
              </a:rPr>
              <a:t> la </a:t>
            </a:r>
            <a:r>
              <a:rPr lang="en-US" sz="1400" dirty="0" err="1">
                <a:solidFill>
                  <a:srgbClr val="FFFFFF"/>
                </a:solidFill>
              </a:rPr>
              <a:t>réponse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309E8D3-88BB-49AC-BC4B-01458C4F39D9}"/>
              </a:ext>
            </a:extLst>
          </p:cNvPr>
          <p:cNvSpPr/>
          <p:nvPr/>
        </p:nvSpPr>
        <p:spPr>
          <a:xfrm>
            <a:off x="4408538" y="3150052"/>
            <a:ext cx="1857794" cy="1728216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Création</a:t>
            </a:r>
            <a:r>
              <a:rPr lang="en-US" sz="1400" dirty="0">
                <a:solidFill>
                  <a:srgbClr val="FFFFFF"/>
                </a:solidFill>
              </a:rPr>
              <a:t> d’un client </a:t>
            </a:r>
            <a:r>
              <a:rPr lang="en-US" sz="1400" dirty="0" err="1">
                <a:solidFill>
                  <a:srgbClr val="FFFFFF"/>
                </a:solidFill>
              </a:rPr>
              <a:t>si</a:t>
            </a:r>
            <a:r>
              <a:rPr lang="en-US" sz="1400" dirty="0">
                <a:solidFill>
                  <a:srgbClr val="FFFFFF"/>
                </a:solidFill>
              </a:rPr>
              <a:t> necessaire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50C7A8E-6D80-46D1-842D-592FB2E163CC}"/>
              </a:ext>
            </a:extLst>
          </p:cNvPr>
          <p:cNvSpPr/>
          <p:nvPr/>
        </p:nvSpPr>
        <p:spPr>
          <a:xfrm>
            <a:off x="6381334" y="1718116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  <a:p>
            <a:pPr>
              <a:lnSpc>
                <a:spcPct val="95000"/>
              </a:lnSpc>
            </a:pPr>
            <a:endParaRPr lang="en-US" sz="1200" dirty="0"/>
          </a:p>
        </p:txBody>
      </p:sp>
      <p:sp>
        <p:nvSpPr>
          <p:cNvPr id="52" name="Rounded Rectangle 47">
            <a:extLst>
              <a:ext uri="{FF2B5EF4-FFF2-40B4-BE49-F238E27FC236}">
                <a16:creationId xmlns:a16="http://schemas.microsoft.com/office/drawing/2014/main" id="{53DFFBD1-A090-4824-A4EC-8932EF248F52}"/>
              </a:ext>
            </a:extLst>
          </p:cNvPr>
          <p:cNvSpPr/>
          <p:nvPr/>
        </p:nvSpPr>
        <p:spPr>
          <a:xfrm rot="5400000">
            <a:off x="7085148" y="1272614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53" name="Rounded Rectangle 48">
            <a:extLst>
              <a:ext uri="{FF2B5EF4-FFF2-40B4-BE49-F238E27FC236}">
                <a16:creationId xmlns:a16="http://schemas.microsoft.com/office/drawing/2014/main" id="{CE105DC5-84D8-4E6B-A4D2-03DC17EE8015}"/>
              </a:ext>
            </a:extLst>
          </p:cNvPr>
          <p:cNvSpPr/>
          <p:nvPr/>
        </p:nvSpPr>
        <p:spPr>
          <a:xfrm>
            <a:off x="6388363" y="1966128"/>
            <a:ext cx="1490961" cy="23179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5 pts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50FA07F-1D72-4E5C-9F87-2CC6804FC77A}"/>
              </a:ext>
            </a:extLst>
          </p:cNvPr>
          <p:cNvSpPr/>
          <p:nvPr/>
        </p:nvSpPr>
        <p:spPr>
          <a:xfrm>
            <a:off x="6371745" y="313045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18998AE-2AAA-48DF-80F8-395BEE0DB41F}"/>
              </a:ext>
            </a:extLst>
          </p:cNvPr>
          <p:cNvSpPr/>
          <p:nvPr/>
        </p:nvSpPr>
        <p:spPr>
          <a:xfrm>
            <a:off x="6381335" y="1265856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77" name="Rounded Rectangle 46">
            <a:extLst>
              <a:ext uri="{FF2B5EF4-FFF2-40B4-BE49-F238E27FC236}">
                <a16:creationId xmlns:a16="http://schemas.microsoft.com/office/drawing/2014/main" id="{36229544-FEF5-46FD-AD9C-1420ED473BAD}"/>
              </a:ext>
            </a:extLst>
          </p:cNvPr>
          <p:cNvSpPr/>
          <p:nvPr/>
        </p:nvSpPr>
        <p:spPr>
          <a:xfrm>
            <a:off x="6388363" y="1513868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0EF5364-EC1C-421C-B559-591F860AB470}"/>
              </a:ext>
            </a:extLst>
          </p:cNvPr>
          <p:cNvSpPr/>
          <p:nvPr/>
        </p:nvSpPr>
        <p:spPr>
          <a:xfrm>
            <a:off x="2093737" y="481093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Importance</a:t>
            </a:r>
          </a:p>
        </p:txBody>
      </p:sp>
      <p:sp>
        <p:nvSpPr>
          <p:cNvPr id="81" name="Rounded Rectangle 46">
            <a:extLst>
              <a:ext uri="{FF2B5EF4-FFF2-40B4-BE49-F238E27FC236}">
                <a16:creationId xmlns:a16="http://schemas.microsoft.com/office/drawing/2014/main" id="{7A98DD65-ED0C-4746-A880-09EA011AFE6F}"/>
              </a:ext>
            </a:extLst>
          </p:cNvPr>
          <p:cNvSpPr/>
          <p:nvPr/>
        </p:nvSpPr>
        <p:spPr>
          <a:xfrm>
            <a:off x="2100765" y="5058943"/>
            <a:ext cx="1623325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100 pts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FE5E65F-2059-4BB4-92B2-750A46105AC4}"/>
              </a:ext>
            </a:extLst>
          </p:cNvPr>
          <p:cNvSpPr/>
          <p:nvPr/>
        </p:nvSpPr>
        <p:spPr>
          <a:xfrm>
            <a:off x="2099832" y="5268291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86" name="Rounded Rectangle 47">
            <a:extLst>
              <a:ext uri="{FF2B5EF4-FFF2-40B4-BE49-F238E27FC236}">
                <a16:creationId xmlns:a16="http://schemas.microsoft.com/office/drawing/2014/main" id="{2B56B5FD-CA99-4C67-A65A-8AEBD9D7958C}"/>
              </a:ext>
            </a:extLst>
          </p:cNvPr>
          <p:cNvSpPr/>
          <p:nvPr/>
        </p:nvSpPr>
        <p:spPr>
          <a:xfrm rot="5400000">
            <a:off x="2803646" y="4819520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7" name="Rounded Rectangle 48">
            <a:extLst>
              <a:ext uri="{FF2B5EF4-FFF2-40B4-BE49-F238E27FC236}">
                <a16:creationId xmlns:a16="http://schemas.microsoft.com/office/drawing/2014/main" id="{26775FC2-D793-4704-B8CD-AB8AC62E483A}"/>
              </a:ext>
            </a:extLst>
          </p:cNvPr>
          <p:cNvSpPr/>
          <p:nvPr/>
        </p:nvSpPr>
        <p:spPr>
          <a:xfrm>
            <a:off x="2106861" y="5516302"/>
            <a:ext cx="900649" cy="2347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94" name="Rounded Rectangle 46">
            <a:extLst>
              <a:ext uri="{FF2B5EF4-FFF2-40B4-BE49-F238E27FC236}">
                <a16:creationId xmlns:a16="http://schemas.microsoft.com/office/drawing/2014/main" id="{CEA4D9A3-9908-4566-9AEC-DC8D1CC04834}"/>
              </a:ext>
            </a:extLst>
          </p:cNvPr>
          <p:cNvSpPr/>
          <p:nvPr/>
        </p:nvSpPr>
        <p:spPr>
          <a:xfrm>
            <a:off x="6397822" y="3372380"/>
            <a:ext cx="951154" cy="2066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40 pts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41F212BB-1E64-452E-849B-C4D07D1D9371}"/>
              </a:ext>
            </a:extLst>
          </p:cNvPr>
          <p:cNvSpPr/>
          <p:nvPr/>
        </p:nvSpPr>
        <p:spPr>
          <a:xfrm>
            <a:off x="6388700" y="3560858"/>
            <a:ext cx="609644" cy="2307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5000"/>
              </a:lnSpc>
            </a:pPr>
            <a:r>
              <a:rPr lang="en-US" sz="1200" dirty="0"/>
              <a:t>Difficulté</a:t>
            </a:r>
          </a:p>
        </p:txBody>
      </p:sp>
      <p:sp>
        <p:nvSpPr>
          <p:cNvPr id="105" name="Rounded Rectangle 47">
            <a:extLst>
              <a:ext uri="{FF2B5EF4-FFF2-40B4-BE49-F238E27FC236}">
                <a16:creationId xmlns:a16="http://schemas.microsoft.com/office/drawing/2014/main" id="{3C33E386-C866-4B20-AAE0-D53681DF383B}"/>
              </a:ext>
            </a:extLst>
          </p:cNvPr>
          <p:cNvSpPr/>
          <p:nvPr/>
        </p:nvSpPr>
        <p:spPr>
          <a:xfrm rot="5400000">
            <a:off x="7092514" y="3112087"/>
            <a:ext cx="225030" cy="1618598"/>
          </a:xfrm>
          <a:prstGeom prst="roundRect">
            <a:avLst>
              <a:gd name="adj" fmla="val 50000"/>
            </a:avLst>
          </a:prstGeom>
          <a:solidFill>
            <a:schemeClr val="tx1">
              <a:lumMod val="40000"/>
              <a:lumOff val="60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06" name="Rounded Rectangle 48">
            <a:extLst>
              <a:ext uri="{FF2B5EF4-FFF2-40B4-BE49-F238E27FC236}">
                <a16:creationId xmlns:a16="http://schemas.microsoft.com/office/drawing/2014/main" id="{E86034A3-1AC8-473E-B325-850BAE034526}"/>
              </a:ext>
            </a:extLst>
          </p:cNvPr>
          <p:cNvSpPr/>
          <p:nvPr/>
        </p:nvSpPr>
        <p:spPr>
          <a:xfrm>
            <a:off x="6395729" y="3808869"/>
            <a:ext cx="862515" cy="22772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ctr" anchorCtr="0"/>
          <a:lstStyle/>
          <a:p>
            <a:r>
              <a:rPr lang="en-US" sz="1200" dirty="0">
                <a:solidFill>
                  <a:srgbClr val="FFFFFF"/>
                </a:solidFill>
              </a:rPr>
              <a:t>3 pts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68D4AFFC-EF86-4827-A3B7-D96506D1FAA9}"/>
              </a:ext>
            </a:extLst>
          </p:cNvPr>
          <p:cNvGrpSpPr/>
          <p:nvPr/>
        </p:nvGrpSpPr>
        <p:grpSpPr>
          <a:xfrm>
            <a:off x="911714" y="2540680"/>
            <a:ext cx="971990" cy="321846"/>
            <a:chOff x="911714" y="2540680"/>
            <a:chExt cx="971990" cy="32184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999E4E-C84B-4BFB-8793-495BCDDCB016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>
                  <a:solidFill>
                    <a:schemeClr val="bg1"/>
                  </a:solidFill>
                </a:rPr>
                <a:t>Priorité</a:t>
              </a:r>
            </a:p>
          </p:txBody>
        </p:sp>
        <p:sp>
          <p:nvSpPr>
            <p:cNvPr id="113" name="Oval 15">
              <a:extLst>
                <a:ext uri="{FF2B5EF4-FFF2-40B4-BE49-F238E27FC236}">
                  <a16:creationId xmlns:a16="http://schemas.microsoft.com/office/drawing/2014/main" id="{DE9C1A84-54E1-4209-AF4F-29FFF1DA5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10FD33CB-4628-4E76-81E9-E6112AE92C0C}"/>
              </a:ext>
            </a:extLst>
          </p:cNvPr>
          <p:cNvGrpSpPr/>
          <p:nvPr/>
        </p:nvGrpSpPr>
        <p:grpSpPr>
          <a:xfrm>
            <a:off x="147628" y="2968073"/>
            <a:ext cx="3559305" cy="1802432"/>
            <a:chOff x="147628" y="2968073"/>
            <a:chExt cx="3559305" cy="1802432"/>
          </a:xfrm>
        </p:grpSpPr>
        <p:sp>
          <p:nvSpPr>
            <p:cNvPr id="116" name="Rounded Rectangle 47">
              <a:extLst>
                <a:ext uri="{FF2B5EF4-FFF2-40B4-BE49-F238E27FC236}">
                  <a16:creationId xmlns:a16="http://schemas.microsoft.com/office/drawing/2014/main" id="{8B9D1C3C-9AD8-4DCE-8482-487D18CE9E42}"/>
                </a:ext>
              </a:extLst>
            </p:cNvPr>
            <p:cNvSpPr/>
            <p:nvPr/>
          </p:nvSpPr>
          <p:spPr>
            <a:xfrm rot="5400000">
              <a:off x="2785119" y="2543426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FAA33AE-FE63-4F7C-AAC5-7DCC15D501B9}"/>
                </a:ext>
              </a:extLst>
            </p:cNvPr>
            <p:cNvSpPr/>
            <p:nvPr/>
          </p:nvSpPr>
          <p:spPr>
            <a:xfrm>
              <a:off x="147628" y="3042289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l’historique</a:t>
              </a:r>
              <a:r>
                <a:rPr lang="en-US" sz="1400" dirty="0">
                  <a:solidFill>
                    <a:srgbClr val="FFFFFF"/>
                  </a:solidFill>
                </a:rPr>
                <a:t> des </a:t>
              </a:r>
              <a:r>
                <a:rPr lang="en-US" sz="1400" dirty="0" err="1">
                  <a:solidFill>
                    <a:srgbClr val="FFFFFF"/>
                  </a:solidFill>
                </a:rPr>
                <a:t>sondages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B6603A6-970F-4133-9FC6-D4179F0F62F2}"/>
                </a:ext>
              </a:extLst>
            </p:cNvPr>
            <p:cNvSpPr/>
            <p:nvPr/>
          </p:nvSpPr>
          <p:spPr>
            <a:xfrm>
              <a:off x="2096939" y="2968073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E539A650-7E80-497A-BA55-2A66911D4342}"/>
                </a:ext>
              </a:extLst>
            </p:cNvPr>
            <p:cNvSpPr/>
            <p:nvPr/>
          </p:nvSpPr>
          <p:spPr>
            <a:xfrm>
              <a:off x="2081305" y="3430544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83" name="Rounded Rectangle 47">
              <a:extLst>
                <a:ext uri="{FF2B5EF4-FFF2-40B4-BE49-F238E27FC236}">
                  <a16:creationId xmlns:a16="http://schemas.microsoft.com/office/drawing/2014/main" id="{3CCD0E1B-5328-4B78-84A2-A21F3883796F}"/>
                </a:ext>
              </a:extLst>
            </p:cNvPr>
            <p:cNvSpPr/>
            <p:nvPr/>
          </p:nvSpPr>
          <p:spPr>
            <a:xfrm rot="5400000">
              <a:off x="2785119" y="2981773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84" name="Rounded Rectangle 48">
              <a:extLst>
                <a:ext uri="{FF2B5EF4-FFF2-40B4-BE49-F238E27FC236}">
                  <a16:creationId xmlns:a16="http://schemas.microsoft.com/office/drawing/2014/main" id="{1DE2B2F3-F6BB-443B-B8B5-320A5E8CA7E2}"/>
                </a:ext>
              </a:extLst>
            </p:cNvPr>
            <p:cNvSpPr/>
            <p:nvPr/>
          </p:nvSpPr>
          <p:spPr>
            <a:xfrm>
              <a:off x="2088334" y="3678555"/>
              <a:ext cx="602615" cy="22503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 pts</a:t>
              </a:r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91B5CB4-E4F0-4773-88A0-B862198AF4FA}"/>
                </a:ext>
              </a:extLst>
            </p:cNvPr>
            <p:cNvGrpSpPr/>
            <p:nvPr/>
          </p:nvGrpSpPr>
          <p:grpSpPr>
            <a:xfrm>
              <a:off x="950512" y="4386995"/>
              <a:ext cx="977384" cy="321846"/>
              <a:chOff x="950512" y="4386995"/>
              <a:chExt cx="977384" cy="321846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5034FCAC-B26E-448B-B94A-F9B868EFA88B}"/>
                  </a:ext>
                </a:extLst>
              </p:cNvPr>
              <p:cNvSpPr/>
              <p:nvPr/>
            </p:nvSpPr>
            <p:spPr>
              <a:xfrm>
                <a:off x="950512" y="441950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27" name="Oval 15">
                <a:extLst>
                  <a:ext uri="{FF2B5EF4-FFF2-40B4-BE49-F238E27FC236}">
                    <a16:creationId xmlns:a16="http://schemas.microsoft.com/office/drawing/2014/main" id="{1A63BFE9-88DF-4627-ABD8-F593E46C0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4348" y="4386995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  <p:sp>
          <p:nvSpPr>
            <p:cNvPr id="115" name="Rounded Rectangle 46">
              <a:extLst>
                <a:ext uri="{FF2B5EF4-FFF2-40B4-BE49-F238E27FC236}">
                  <a16:creationId xmlns:a16="http://schemas.microsoft.com/office/drawing/2014/main" id="{126646DA-41A1-47B2-8421-62E136122368}"/>
                </a:ext>
              </a:extLst>
            </p:cNvPr>
            <p:cNvSpPr/>
            <p:nvPr/>
          </p:nvSpPr>
          <p:spPr>
            <a:xfrm>
              <a:off x="2082855" y="3241306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</p:grpSp>
      <p:grpSp>
        <p:nvGrpSpPr>
          <p:cNvPr id="136" name="Groupe 135">
            <a:extLst>
              <a:ext uri="{FF2B5EF4-FFF2-40B4-BE49-F238E27FC236}">
                <a16:creationId xmlns:a16="http://schemas.microsoft.com/office/drawing/2014/main" id="{F0DCCCD0-94E5-430F-B597-490AA1854D42}"/>
              </a:ext>
            </a:extLst>
          </p:cNvPr>
          <p:cNvGrpSpPr/>
          <p:nvPr/>
        </p:nvGrpSpPr>
        <p:grpSpPr>
          <a:xfrm>
            <a:off x="950512" y="6207989"/>
            <a:ext cx="971990" cy="321846"/>
            <a:chOff x="911714" y="2540680"/>
            <a:chExt cx="971990" cy="321846"/>
          </a:xfrm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108858C-0E0D-4EEB-9C2D-A839F915D021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38" name="Oval 15">
              <a:extLst>
                <a:ext uri="{FF2B5EF4-FFF2-40B4-BE49-F238E27FC236}">
                  <a16:creationId xmlns:a16="http://schemas.microsoft.com/office/drawing/2014/main" id="{2508B1BB-6C64-4C71-AD7A-82D6031F7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B2BC6DA3-FD54-4C0D-A289-9B5D24911875}"/>
              </a:ext>
            </a:extLst>
          </p:cNvPr>
          <p:cNvGrpSpPr/>
          <p:nvPr/>
        </p:nvGrpSpPr>
        <p:grpSpPr>
          <a:xfrm>
            <a:off x="4416250" y="4917238"/>
            <a:ext cx="3593398" cy="1788138"/>
            <a:chOff x="4416250" y="4917238"/>
            <a:chExt cx="3593398" cy="1788138"/>
          </a:xfrm>
        </p:grpSpPr>
        <p:sp>
          <p:nvSpPr>
            <p:cNvPr id="112" name="Rounded Rectangle 47">
              <a:extLst>
                <a:ext uri="{FF2B5EF4-FFF2-40B4-BE49-F238E27FC236}">
                  <a16:creationId xmlns:a16="http://schemas.microsoft.com/office/drawing/2014/main" id="{3E1BB536-680C-4A8A-A01C-29A56FFC8D12}"/>
                </a:ext>
              </a:extLst>
            </p:cNvPr>
            <p:cNvSpPr/>
            <p:nvPr/>
          </p:nvSpPr>
          <p:spPr>
            <a:xfrm rot="5400000">
              <a:off x="7087834" y="4484442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A17AC2A-C968-4D66-869B-27C3D24A8ADA}"/>
                </a:ext>
              </a:extLst>
            </p:cNvPr>
            <p:cNvSpPr/>
            <p:nvPr/>
          </p:nvSpPr>
          <p:spPr>
            <a:xfrm>
              <a:off x="4416250" y="4977160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>
                  <a:solidFill>
                    <a:srgbClr val="FFFFFF"/>
                  </a:solidFill>
                </a:rPr>
                <a:t>Notification de la </a:t>
              </a:r>
              <a:r>
                <a:rPr lang="en-US" sz="1400" dirty="0" err="1">
                  <a:solidFill>
                    <a:srgbClr val="FFFFFF"/>
                  </a:solidFill>
                </a:rPr>
                <a:t>prise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en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compte</a:t>
              </a:r>
              <a:r>
                <a:rPr lang="en-US" sz="1400" dirty="0">
                  <a:solidFill>
                    <a:srgbClr val="FFFFFF"/>
                  </a:solidFill>
                </a:rPr>
                <a:t> de la </a:t>
              </a:r>
              <a:r>
                <a:rPr lang="en-US" sz="1400" dirty="0" err="1">
                  <a:solidFill>
                    <a:srgbClr val="FFFFFF"/>
                  </a:solidFill>
                </a:rPr>
                <a:t>réponse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BEEE60B-869C-4CF5-A627-AA57C922F81D}"/>
                </a:ext>
              </a:extLst>
            </p:cNvPr>
            <p:cNvSpPr/>
            <p:nvPr/>
          </p:nvSpPr>
          <p:spPr>
            <a:xfrm>
              <a:off x="6378607" y="491723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83796E4A-4242-4EFC-8E87-9DB3AD07E3C2}"/>
                </a:ext>
              </a:extLst>
            </p:cNvPr>
            <p:cNvSpPr/>
            <p:nvPr/>
          </p:nvSpPr>
          <p:spPr>
            <a:xfrm>
              <a:off x="6381670" y="5343119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110" name="Rounded Rectangle 47">
              <a:extLst>
                <a:ext uri="{FF2B5EF4-FFF2-40B4-BE49-F238E27FC236}">
                  <a16:creationId xmlns:a16="http://schemas.microsoft.com/office/drawing/2014/main" id="{0EF659A9-1A49-433C-9417-81052DECEB31}"/>
                </a:ext>
              </a:extLst>
            </p:cNvPr>
            <p:cNvSpPr/>
            <p:nvPr/>
          </p:nvSpPr>
          <p:spPr>
            <a:xfrm rot="5400000">
              <a:off x="7085484" y="4894348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11" name="Rounded Rectangle 48">
              <a:extLst>
                <a:ext uri="{FF2B5EF4-FFF2-40B4-BE49-F238E27FC236}">
                  <a16:creationId xmlns:a16="http://schemas.microsoft.com/office/drawing/2014/main" id="{6C3B3E04-0E46-47F4-B4AB-F2632A42DB2C}"/>
                </a:ext>
              </a:extLst>
            </p:cNvPr>
            <p:cNvSpPr/>
            <p:nvPr/>
          </p:nvSpPr>
          <p:spPr>
            <a:xfrm>
              <a:off x="6388700" y="5591131"/>
              <a:ext cx="599552" cy="222446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 pts</a:t>
              </a:r>
            </a:p>
          </p:txBody>
        </p:sp>
        <p:sp>
          <p:nvSpPr>
            <p:cNvPr id="114" name="Rounded Rectangle 46">
              <a:extLst>
                <a:ext uri="{FF2B5EF4-FFF2-40B4-BE49-F238E27FC236}">
                  <a16:creationId xmlns:a16="http://schemas.microsoft.com/office/drawing/2014/main" id="{A414EE96-1584-4701-9F0B-91DFA27C32BD}"/>
                </a:ext>
              </a:extLst>
            </p:cNvPr>
            <p:cNvSpPr/>
            <p:nvPr/>
          </p:nvSpPr>
          <p:spPr>
            <a:xfrm>
              <a:off x="6391050" y="5180633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  <p:grpSp>
          <p:nvGrpSpPr>
            <p:cNvPr id="139" name="Groupe 138">
              <a:extLst>
                <a:ext uri="{FF2B5EF4-FFF2-40B4-BE49-F238E27FC236}">
                  <a16:creationId xmlns:a16="http://schemas.microsoft.com/office/drawing/2014/main" id="{674606C1-0C32-4CF2-B4C9-9D8310ECCBD3}"/>
                </a:ext>
              </a:extLst>
            </p:cNvPr>
            <p:cNvGrpSpPr/>
            <p:nvPr/>
          </p:nvGrpSpPr>
          <p:grpSpPr>
            <a:xfrm>
              <a:off x="5235836" y="6275767"/>
              <a:ext cx="971990" cy="321846"/>
              <a:chOff x="911714" y="2540680"/>
              <a:chExt cx="971990" cy="321846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6DEE5F22-397A-492F-BA42-419F684CECA7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41" name="Oval 15">
                <a:extLst>
                  <a:ext uri="{FF2B5EF4-FFF2-40B4-BE49-F238E27FC236}">
                    <a16:creationId xmlns:a16="http://schemas.microsoft.com/office/drawing/2014/main" id="{07B100F4-E7C4-444B-BCB1-A22CA00F9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</p:grp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B8CF88B5-C29E-44AB-BA17-63ABA281146D}"/>
              </a:ext>
            </a:extLst>
          </p:cNvPr>
          <p:cNvGrpSpPr/>
          <p:nvPr/>
        </p:nvGrpSpPr>
        <p:grpSpPr>
          <a:xfrm>
            <a:off x="5238290" y="4444945"/>
            <a:ext cx="971990" cy="321846"/>
            <a:chOff x="911714" y="2540680"/>
            <a:chExt cx="971990" cy="321846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EF019CC-5B8E-4EE1-A029-A30161B9D839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44" name="Oval 15">
              <a:extLst>
                <a:ext uri="{FF2B5EF4-FFF2-40B4-BE49-F238E27FC236}">
                  <a16:creationId xmlns:a16="http://schemas.microsoft.com/office/drawing/2014/main" id="{366DAF7F-768A-40C2-8953-422C6E97B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4</a:t>
              </a:r>
            </a:p>
          </p:txBody>
        </p:sp>
      </p:grpSp>
      <p:grpSp>
        <p:nvGrpSpPr>
          <p:cNvPr id="147" name="Groupe 146">
            <a:extLst>
              <a:ext uri="{FF2B5EF4-FFF2-40B4-BE49-F238E27FC236}">
                <a16:creationId xmlns:a16="http://schemas.microsoft.com/office/drawing/2014/main" id="{78E2A6B7-4E72-4D07-9E81-74795AAA2055}"/>
              </a:ext>
            </a:extLst>
          </p:cNvPr>
          <p:cNvGrpSpPr/>
          <p:nvPr/>
        </p:nvGrpSpPr>
        <p:grpSpPr>
          <a:xfrm>
            <a:off x="5235836" y="2621551"/>
            <a:ext cx="971990" cy="321846"/>
            <a:chOff x="911714" y="2540680"/>
            <a:chExt cx="971990" cy="321846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7E84A086-3468-47D6-862D-04373E5A9992}"/>
                </a:ext>
              </a:extLst>
            </p:cNvPr>
            <p:cNvSpPr/>
            <p:nvPr/>
          </p:nvSpPr>
          <p:spPr>
            <a:xfrm>
              <a:off x="911714" y="2576430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b="1" dirty="0" err="1">
                  <a:solidFill>
                    <a:schemeClr val="bg1"/>
                  </a:solidFill>
                </a:rPr>
                <a:t>Priorité</a:t>
              </a:r>
              <a:endParaRPr lang="en-US" sz="1200" b="1" dirty="0"/>
            </a:p>
          </p:txBody>
        </p:sp>
        <p:sp>
          <p:nvSpPr>
            <p:cNvPr id="159" name="Oval 15">
              <a:extLst>
                <a:ext uri="{FF2B5EF4-FFF2-40B4-BE49-F238E27FC236}">
                  <a16:creationId xmlns:a16="http://schemas.microsoft.com/office/drawing/2014/main" id="{69767A52-784A-41C1-A481-3DD4422718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0156" y="2540680"/>
              <a:ext cx="323548" cy="3218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51C6FB5-B398-4A84-AAD9-BAB9F7084527}"/>
              </a:ext>
            </a:extLst>
          </p:cNvPr>
          <p:cNvGrpSpPr/>
          <p:nvPr/>
        </p:nvGrpSpPr>
        <p:grpSpPr>
          <a:xfrm>
            <a:off x="8537414" y="1340768"/>
            <a:ext cx="3571253" cy="1760280"/>
            <a:chOff x="8537414" y="1340768"/>
            <a:chExt cx="3571253" cy="176028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AB90DAE-403F-4638-9784-88DBB9690239}"/>
                </a:ext>
              </a:extLst>
            </p:cNvPr>
            <p:cNvSpPr/>
            <p:nvPr/>
          </p:nvSpPr>
          <p:spPr>
            <a:xfrm>
              <a:off x="8537414" y="1372832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la </a:t>
              </a:r>
              <a:r>
                <a:rPr lang="en-US" sz="1400" dirty="0" err="1">
                  <a:solidFill>
                    <a:srgbClr val="FFFFFF"/>
                  </a:solidFill>
                </a:rPr>
                <a:t>liste</a:t>
              </a:r>
              <a:r>
                <a:rPr lang="en-US" sz="1400" dirty="0">
                  <a:solidFill>
                    <a:srgbClr val="FFFFFF"/>
                  </a:solidFill>
                </a:rPr>
                <a:t> des </a:t>
              </a:r>
              <a:r>
                <a:rPr lang="en-US" sz="1400" dirty="0" err="1">
                  <a:solidFill>
                    <a:srgbClr val="FFFFFF"/>
                  </a:solidFill>
                </a:rPr>
                <a:t>commentaires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375155B-7715-4A19-B12A-95E73E829DEF}"/>
                </a:ext>
              </a:extLst>
            </p:cNvPr>
            <p:cNvSpPr/>
            <p:nvPr/>
          </p:nvSpPr>
          <p:spPr>
            <a:xfrm>
              <a:off x="10483039" y="134076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62" name="Rounded Rectangle 45">
              <a:extLst>
                <a:ext uri="{FF2B5EF4-FFF2-40B4-BE49-F238E27FC236}">
                  <a16:creationId xmlns:a16="http://schemas.microsoft.com/office/drawing/2014/main" id="{1AAD9FBC-8CE3-41C2-9AE3-622C0DB41EDF}"/>
                </a:ext>
              </a:extLst>
            </p:cNvPr>
            <p:cNvSpPr/>
            <p:nvPr/>
          </p:nvSpPr>
          <p:spPr>
            <a:xfrm rot="5400000">
              <a:off x="11186853" y="891997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63" name="Rounded Rectangle 46">
              <a:extLst>
                <a:ext uri="{FF2B5EF4-FFF2-40B4-BE49-F238E27FC236}">
                  <a16:creationId xmlns:a16="http://schemas.microsoft.com/office/drawing/2014/main" id="{EDEABE14-7A32-4447-BE00-C274D683F5F7}"/>
                </a:ext>
              </a:extLst>
            </p:cNvPr>
            <p:cNvSpPr/>
            <p:nvPr/>
          </p:nvSpPr>
          <p:spPr>
            <a:xfrm>
              <a:off x="10490068" y="1588780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3099000-231A-4011-876C-1830968AB56E}"/>
                </a:ext>
              </a:extLst>
            </p:cNvPr>
            <p:cNvSpPr/>
            <p:nvPr/>
          </p:nvSpPr>
          <p:spPr>
            <a:xfrm>
              <a:off x="10476009" y="1813811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90" name="Rounded Rectangle 47">
              <a:extLst>
                <a:ext uri="{FF2B5EF4-FFF2-40B4-BE49-F238E27FC236}">
                  <a16:creationId xmlns:a16="http://schemas.microsoft.com/office/drawing/2014/main" id="{3C5DA9E1-3411-4C36-A6EB-A13D5B30A8F7}"/>
                </a:ext>
              </a:extLst>
            </p:cNvPr>
            <p:cNvSpPr/>
            <p:nvPr/>
          </p:nvSpPr>
          <p:spPr>
            <a:xfrm rot="5400000">
              <a:off x="11179823" y="1365040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91" name="Rounded Rectangle 48">
              <a:extLst>
                <a:ext uri="{FF2B5EF4-FFF2-40B4-BE49-F238E27FC236}">
                  <a16:creationId xmlns:a16="http://schemas.microsoft.com/office/drawing/2014/main" id="{78807EED-3A09-4486-9E71-D776A8197874}"/>
                </a:ext>
              </a:extLst>
            </p:cNvPr>
            <p:cNvSpPr/>
            <p:nvPr/>
          </p:nvSpPr>
          <p:spPr>
            <a:xfrm>
              <a:off x="10483039" y="2061823"/>
              <a:ext cx="887150" cy="222942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3 pts</a:t>
              </a:r>
            </a:p>
          </p:txBody>
        </p:sp>
        <p:grpSp>
          <p:nvGrpSpPr>
            <p:cNvPr id="162" name="Groupe 161">
              <a:extLst>
                <a:ext uri="{FF2B5EF4-FFF2-40B4-BE49-F238E27FC236}">
                  <a16:creationId xmlns:a16="http://schemas.microsoft.com/office/drawing/2014/main" id="{2D7564BC-DE19-4F23-BBE8-757E1950A08F}"/>
                </a:ext>
              </a:extLst>
            </p:cNvPr>
            <p:cNvGrpSpPr/>
            <p:nvPr/>
          </p:nvGrpSpPr>
          <p:grpSpPr>
            <a:xfrm>
              <a:off x="9405784" y="2691796"/>
              <a:ext cx="971990" cy="321846"/>
              <a:chOff x="911714" y="2540680"/>
              <a:chExt cx="971990" cy="321846"/>
            </a:xfrm>
          </p:grpSpPr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36F12EF0-700F-4474-89C3-A90473CC43EB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64" name="Oval 15">
                <a:extLst>
                  <a:ext uri="{FF2B5EF4-FFF2-40B4-BE49-F238E27FC236}">
                    <a16:creationId xmlns:a16="http://schemas.microsoft.com/office/drawing/2014/main" id="{810C77E1-1801-4BE0-AF48-C3C79542C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71754240-A9FF-4E99-8599-BC4F1877EC55}"/>
              </a:ext>
            </a:extLst>
          </p:cNvPr>
          <p:cNvGrpSpPr/>
          <p:nvPr/>
        </p:nvGrpSpPr>
        <p:grpSpPr>
          <a:xfrm>
            <a:off x="8529702" y="3104964"/>
            <a:ext cx="3578966" cy="1823192"/>
            <a:chOff x="8529702" y="3104964"/>
            <a:chExt cx="3578966" cy="182319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29FDF06-254B-42B9-8E2D-AEEDB00BC138}"/>
                </a:ext>
              </a:extLst>
            </p:cNvPr>
            <p:cNvSpPr/>
            <p:nvPr/>
          </p:nvSpPr>
          <p:spPr>
            <a:xfrm>
              <a:off x="8529702" y="3199940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les </a:t>
              </a:r>
              <a:r>
                <a:rPr lang="en-US" sz="1400" dirty="0" err="1">
                  <a:solidFill>
                    <a:srgbClr val="FFFFFF"/>
                  </a:solidFill>
                </a:rPr>
                <a:t>indicateurs</a:t>
              </a:r>
              <a:r>
                <a:rPr lang="en-US" sz="1400" dirty="0">
                  <a:solidFill>
                    <a:srgbClr val="FFFFFF"/>
                  </a:solidFill>
                </a:rPr>
                <a:t> du </a:t>
              </a:r>
              <a:r>
                <a:rPr lang="en-US" sz="1400" dirty="0" err="1">
                  <a:solidFill>
                    <a:srgbClr val="FFFFFF"/>
                  </a:solidFill>
                </a:rPr>
                <a:t>sondage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9784E1E6-2FF5-4635-A040-BCC129964AE0}"/>
                </a:ext>
              </a:extLst>
            </p:cNvPr>
            <p:cNvSpPr/>
            <p:nvPr/>
          </p:nvSpPr>
          <p:spPr>
            <a:xfrm>
              <a:off x="10483040" y="3104964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93" name="Rounded Rectangle 45">
              <a:extLst>
                <a:ext uri="{FF2B5EF4-FFF2-40B4-BE49-F238E27FC236}">
                  <a16:creationId xmlns:a16="http://schemas.microsoft.com/office/drawing/2014/main" id="{2E3B5AD7-2017-487D-8079-33809F64416E}"/>
                </a:ext>
              </a:extLst>
            </p:cNvPr>
            <p:cNvSpPr/>
            <p:nvPr/>
          </p:nvSpPr>
          <p:spPr>
            <a:xfrm rot="5400000">
              <a:off x="11186854" y="2656193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158BEA09-E24F-48A8-86C3-F9CD8B618C19}"/>
                </a:ext>
              </a:extLst>
            </p:cNvPr>
            <p:cNvSpPr/>
            <p:nvPr/>
          </p:nvSpPr>
          <p:spPr>
            <a:xfrm>
              <a:off x="10476010" y="3573016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102" name="Rounded Rectangle 47">
              <a:extLst>
                <a:ext uri="{FF2B5EF4-FFF2-40B4-BE49-F238E27FC236}">
                  <a16:creationId xmlns:a16="http://schemas.microsoft.com/office/drawing/2014/main" id="{F4FBE635-4D1A-44E0-89A3-6797DAD32EB6}"/>
                </a:ext>
              </a:extLst>
            </p:cNvPr>
            <p:cNvSpPr/>
            <p:nvPr/>
          </p:nvSpPr>
          <p:spPr>
            <a:xfrm rot="5400000">
              <a:off x="11179824" y="3124245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3" name="Rounded Rectangle 48">
              <a:extLst>
                <a:ext uri="{FF2B5EF4-FFF2-40B4-BE49-F238E27FC236}">
                  <a16:creationId xmlns:a16="http://schemas.microsoft.com/office/drawing/2014/main" id="{2F314089-5136-4214-9F8D-27B2B6FA87C7}"/>
                </a:ext>
              </a:extLst>
            </p:cNvPr>
            <p:cNvSpPr/>
            <p:nvPr/>
          </p:nvSpPr>
          <p:spPr>
            <a:xfrm>
              <a:off x="10483039" y="3821027"/>
              <a:ext cx="1450326" cy="22004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5 pts</a:t>
              </a:r>
            </a:p>
          </p:txBody>
        </p:sp>
        <p:sp>
          <p:nvSpPr>
            <p:cNvPr id="99" name="Rounded Rectangle 46">
              <a:extLst>
                <a:ext uri="{FF2B5EF4-FFF2-40B4-BE49-F238E27FC236}">
                  <a16:creationId xmlns:a16="http://schemas.microsoft.com/office/drawing/2014/main" id="{D89D7C79-ADDB-4B52-93B6-E35E9F2AE6FE}"/>
                </a:ext>
              </a:extLst>
            </p:cNvPr>
            <p:cNvSpPr/>
            <p:nvPr/>
          </p:nvSpPr>
          <p:spPr>
            <a:xfrm>
              <a:off x="10491045" y="3365104"/>
              <a:ext cx="951154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40 pts</a:t>
              </a:r>
            </a:p>
          </p:txBody>
        </p:sp>
        <p:grpSp>
          <p:nvGrpSpPr>
            <p:cNvPr id="165" name="Groupe 164">
              <a:extLst>
                <a:ext uri="{FF2B5EF4-FFF2-40B4-BE49-F238E27FC236}">
                  <a16:creationId xmlns:a16="http://schemas.microsoft.com/office/drawing/2014/main" id="{12AD630A-0105-4236-AA6B-97C15A8263C7}"/>
                </a:ext>
              </a:extLst>
            </p:cNvPr>
            <p:cNvGrpSpPr/>
            <p:nvPr/>
          </p:nvGrpSpPr>
          <p:grpSpPr>
            <a:xfrm>
              <a:off x="9389667" y="4514057"/>
              <a:ext cx="971990" cy="321846"/>
              <a:chOff x="911714" y="2540680"/>
              <a:chExt cx="971990" cy="321846"/>
            </a:xfrm>
          </p:grpSpPr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D23078CC-3ED8-4380-A7E9-F7D2AD719DDD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67" name="Oval 15">
                <a:extLst>
                  <a:ext uri="{FF2B5EF4-FFF2-40B4-BE49-F238E27FC236}">
                    <a16:creationId xmlns:a16="http://schemas.microsoft.com/office/drawing/2014/main" id="{1B73915A-E4BD-4050-A224-E6C535DDD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</p:grpSp>
      <p:sp>
        <p:nvSpPr>
          <p:cNvPr id="168" name="TextBox 54">
            <a:extLst>
              <a:ext uri="{FF2B5EF4-FFF2-40B4-BE49-F238E27FC236}">
                <a16:creationId xmlns:a16="http://schemas.microsoft.com/office/drawing/2014/main" id="{76321EA6-6D3F-42B3-A549-A576F4FE459B}"/>
              </a:ext>
            </a:extLst>
          </p:cNvPr>
          <p:cNvSpPr txBox="1"/>
          <p:nvPr/>
        </p:nvSpPr>
        <p:spPr>
          <a:xfrm>
            <a:off x="8826400" y="5340684"/>
            <a:ext cx="35332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Sprint 1</a:t>
            </a:r>
          </a:p>
        </p:txBody>
      </p:sp>
      <p:sp>
        <p:nvSpPr>
          <p:cNvPr id="120" name="Rounded Rectangle 26">
            <a:extLst>
              <a:ext uri="{FF2B5EF4-FFF2-40B4-BE49-F238E27FC236}">
                <a16:creationId xmlns:a16="http://schemas.microsoft.com/office/drawing/2014/main" id="{E6A6CCC0-33B0-4D39-8ADB-13B7D9ADE4F2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21" name="Text Placeholder 2" title="Les services proposés">
            <a:extLst>
              <a:ext uri="{FF2B5EF4-FFF2-40B4-BE49-F238E27FC236}">
                <a16:creationId xmlns:a16="http://schemas.microsoft.com/office/drawing/2014/main" id="{700BA4E2-FF77-4CB3-A941-7C983E28A691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</p:spTree>
    <p:extLst>
      <p:ext uri="{BB962C8B-B14F-4D97-AF65-F5344CB8AC3E}">
        <p14:creationId xmlns:p14="http://schemas.microsoft.com/office/powerpoint/2010/main" val="56111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/>
          <p:cNvSpPr/>
          <p:nvPr/>
        </p:nvSpPr>
        <p:spPr>
          <a:xfrm>
            <a:off x="165152" y="17905"/>
            <a:ext cx="1857794" cy="111617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Gérer</a:t>
            </a:r>
            <a:r>
              <a:rPr lang="en-US" sz="1400" dirty="0">
                <a:solidFill>
                  <a:srgbClr val="FFFFFF"/>
                </a:solidFill>
              </a:rPr>
              <a:t> les </a:t>
            </a:r>
            <a:r>
              <a:rPr lang="en-US" sz="1400" dirty="0" err="1">
                <a:solidFill>
                  <a:srgbClr val="FFFFFF"/>
                </a:solidFill>
              </a:rPr>
              <a:t>sondages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403812" y="27447"/>
            <a:ext cx="1857794" cy="1107028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Reception des </a:t>
            </a:r>
            <a:r>
              <a:rPr lang="en-US" sz="1400" dirty="0" err="1">
                <a:solidFill>
                  <a:srgbClr val="FFFFFF"/>
                </a:solidFill>
              </a:rPr>
              <a:t>avis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519980" y="72041"/>
            <a:ext cx="1857794" cy="1106902"/>
          </a:xfrm>
          <a:prstGeom prst="rect">
            <a:avLst/>
          </a:prstGeom>
          <a:solidFill>
            <a:srgbClr val="2B2B2D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pPr algn="ctr"/>
            <a:r>
              <a:rPr lang="en-US" sz="1400" dirty="0" err="1">
                <a:solidFill>
                  <a:srgbClr val="FFFFFF"/>
                </a:solidFill>
              </a:rPr>
              <a:t>Traitement</a:t>
            </a:r>
            <a:r>
              <a:rPr lang="en-US" sz="1400" dirty="0">
                <a:solidFill>
                  <a:srgbClr val="FFFFFF"/>
                </a:solidFill>
              </a:rPr>
              <a:t> des </a:t>
            </a:r>
            <a:r>
              <a:rPr lang="en-US" sz="1400" dirty="0" err="1">
                <a:solidFill>
                  <a:srgbClr val="FFFFFF"/>
                </a:solidFill>
              </a:rPr>
              <a:t>résultats</a:t>
            </a:r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6F71CEE-E57B-49AD-9EBF-DFFEAC323873}"/>
              </a:ext>
            </a:extLst>
          </p:cNvPr>
          <p:cNvGrpSpPr/>
          <p:nvPr/>
        </p:nvGrpSpPr>
        <p:grpSpPr>
          <a:xfrm>
            <a:off x="155340" y="1144024"/>
            <a:ext cx="3546093" cy="1799373"/>
            <a:chOff x="155340" y="1144024"/>
            <a:chExt cx="3546093" cy="1799373"/>
          </a:xfrm>
        </p:grpSpPr>
        <p:sp>
          <p:nvSpPr>
            <p:cNvPr id="98" name="Rectangle 97"/>
            <p:cNvSpPr/>
            <p:nvPr/>
          </p:nvSpPr>
          <p:spPr>
            <a:xfrm>
              <a:off x="155340" y="1215181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Créer</a:t>
              </a:r>
              <a:r>
                <a:rPr lang="en-US" sz="1400" dirty="0">
                  <a:solidFill>
                    <a:srgbClr val="FFFFFF"/>
                  </a:solidFill>
                </a:rPr>
                <a:t> un </a:t>
              </a:r>
              <a:r>
                <a:rPr lang="en-US" sz="1400" dirty="0" err="1">
                  <a:solidFill>
                    <a:srgbClr val="FFFFFF"/>
                  </a:solidFill>
                </a:rPr>
                <a:t>sondage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3227373-BF6F-4046-A356-B10055A0B4B3}"/>
                </a:ext>
              </a:extLst>
            </p:cNvPr>
            <p:cNvSpPr/>
            <p:nvPr/>
          </p:nvSpPr>
          <p:spPr>
            <a:xfrm>
              <a:off x="2072891" y="1638711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B6AD963-C1AA-4DA5-9BE0-D65054EFA01A}"/>
                </a:ext>
              </a:extLst>
            </p:cNvPr>
            <p:cNvGrpSpPr/>
            <p:nvPr/>
          </p:nvGrpSpPr>
          <p:grpSpPr>
            <a:xfrm>
              <a:off x="2072891" y="1144024"/>
              <a:ext cx="1625628" cy="473043"/>
              <a:chOff x="2310132" y="1206121"/>
              <a:chExt cx="1625628" cy="473043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D383E2C1-AFDC-4743-ADEE-F77AB8FB1321}"/>
                  </a:ext>
                </a:extLst>
              </p:cNvPr>
              <p:cNvSpPr/>
              <p:nvPr/>
            </p:nvSpPr>
            <p:spPr>
              <a:xfrm>
                <a:off x="2310132" y="1206121"/>
                <a:ext cx="1438118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dirty="0"/>
                  <a:t>Importance</a:t>
                </a:r>
              </a:p>
            </p:txBody>
          </p:sp>
          <p:sp>
            <p:nvSpPr>
              <p:cNvPr id="38" name="Rounded Rectangle 45">
                <a:extLst>
                  <a:ext uri="{FF2B5EF4-FFF2-40B4-BE49-F238E27FC236}">
                    <a16:creationId xmlns:a16="http://schemas.microsoft.com/office/drawing/2014/main" id="{76FCFC02-0C49-4EDE-BA3E-1B5227C01FB2}"/>
                  </a:ext>
                </a:extLst>
              </p:cNvPr>
              <p:cNvSpPr/>
              <p:nvPr/>
            </p:nvSpPr>
            <p:spPr>
              <a:xfrm rot="5400000">
                <a:off x="3013946" y="757350"/>
                <a:ext cx="225030" cy="1618598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40000"/>
                  <a:lumOff val="60000"/>
                  <a:alpha val="50000"/>
                </a:schemeClr>
              </a:solidFill>
              <a:ln w="793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9" name="Rounded Rectangle 46">
              <a:extLst>
                <a:ext uri="{FF2B5EF4-FFF2-40B4-BE49-F238E27FC236}">
                  <a16:creationId xmlns:a16="http://schemas.microsoft.com/office/drawing/2014/main" id="{DF8EAC24-44D5-4389-AAE2-D86DF8D4FCFD}"/>
                </a:ext>
              </a:extLst>
            </p:cNvPr>
            <p:cNvSpPr/>
            <p:nvPr/>
          </p:nvSpPr>
          <p:spPr>
            <a:xfrm>
              <a:off x="2078108" y="1406972"/>
              <a:ext cx="1623325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100 pts</a:t>
              </a:r>
            </a:p>
          </p:txBody>
        </p:sp>
        <p:sp>
          <p:nvSpPr>
            <p:cNvPr id="40" name="Rounded Rectangle 47">
              <a:extLst>
                <a:ext uri="{FF2B5EF4-FFF2-40B4-BE49-F238E27FC236}">
                  <a16:creationId xmlns:a16="http://schemas.microsoft.com/office/drawing/2014/main" id="{CA7532FD-F30E-4A05-BB25-BCB749864A99}"/>
                </a:ext>
              </a:extLst>
            </p:cNvPr>
            <p:cNvSpPr/>
            <p:nvPr/>
          </p:nvSpPr>
          <p:spPr>
            <a:xfrm rot="5400000">
              <a:off x="2776705" y="1248813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1" name="Rounded Rectangle 48">
              <a:extLst>
                <a:ext uri="{FF2B5EF4-FFF2-40B4-BE49-F238E27FC236}">
                  <a16:creationId xmlns:a16="http://schemas.microsoft.com/office/drawing/2014/main" id="{413B2031-ACCD-49B6-82F0-399CBE4178C6}"/>
                </a:ext>
              </a:extLst>
            </p:cNvPr>
            <p:cNvSpPr/>
            <p:nvPr/>
          </p:nvSpPr>
          <p:spPr>
            <a:xfrm>
              <a:off x="2079920" y="1936268"/>
              <a:ext cx="862515" cy="227723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3 pts</a:t>
              </a:r>
            </a:p>
          </p:txBody>
        </p: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68D4AFFC-EF86-4827-A3B7-D96506D1FAA9}"/>
                </a:ext>
              </a:extLst>
            </p:cNvPr>
            <p:cNvGrpSpPr/>
            <p:nvPr/>
          </p:nvGrpSpPr>
          <p:grpSpPr>
            <a:xfrm>
              <a:off x="911714" y="2540680"/>
              <a:ext cx="971990" cy="321846"/>
              <a:chOff x="911714" y="2540680"/>
              <a:chExt cx="971990" cy="321846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A999E4E-C84B-4BFB-8793-495BCDDCB016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>
                    <a:solidFill>
                      <a:schemeClr val="bg1"/>
                    </a:solidFill>
                  </a:rPr>
                  <a:t>Priorité</a:t>
                </a:r>
              </a:p>
            </p:txBody>
          </p:sp>
          <p:sp>
            <p:nvSpPr>
              <p:cNvPr id="113" name="Oval 15">
                <a:extLst>
                  <a:ext uri="{FF2B5EF4-FFF2-40B4-BE49-F238E27FC236}">
                    <a16:creationId xmlns:a16="http://schemas.microsoft.com/office/drawing/2014/main" id="{DE9C1A84-54E1-4209-AF4F-29FFF1DA5F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10FD33CB-4628-4E76-81E9-E6112AE92C0C}"/>
              </a:ext>
            </a:extLst>
          </p:cNvPr>
          <p:cNvGrpSpPr/>
          <p:nvPr/>
        </p:nvGrpSpPr>
        <p:grpSpPr>
          <a:xfrm>
            <a:off x="147628" y="2968073"/>
            <a:ext cx="3559305" cy="1802432"/>
            <a:chOff x="147628" y="2968073"/>
            <a:chExt cx="3559305" cy="1802432"/>
          </a:xfrm>
        </p:grpSpPr>
        <p:sp>
          <p:nvSpPr>
            <p:cNvPr id="116" name="Rounded Rectangle 47">
              <a:extLst>
                <a:ext uri="{FF2B5EF4-FFF2-40B4-BE49-F238E27FC236}">
                  <a16:creationId xmlns:a16="http://schemas.microsoft.com/office/drawing/2014/main" id="{8B9D1C3C-9AD8-4DCE-8482-487D18CE9E42}"/>
                </a:ext>
              </a:extLst>
            </p:cNvPr>
            <p:cNvSpPr/>
            <p:nvPr/>
          </p:nvSpPr>
          <p:spPr>
            <a:xfrm rot="5400000">
              <a:off x="2785119" y="2543426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FAA33AE-FE63-4F7C-AAC5-7DCC15D501B9}"/>
                </a:ext>
              </a:extLst>
            </p:cNvPr>
            <p:cNvSpPr/>
            <p:nvPr/>
          </p:nvSpPr>
          <p:spPr>
            <a:xfrm>
              <a:off x="147628" y="3042289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l’historique</a:t>
              </a:r>
              <a:r>
                <a:rPr lang="en-US" sz="1400" dirty="0">
                  <a:solidFill>
                    <a:srgbClr val="FFFFFF"/>
                  </a:solidFill>
                </a:rPr>
                <a:t> des </a:t>
              </a:r>
              <a:r>
                <a:rPr lang="en-US" sz="1400" dirty="0" err="1">
                  <a:solidFill>
                    <a:srgbClr val="FFFFFF"/>
                  </a:solidFill>
                </a:rPr>
                <a:t>sondages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B6603A6-970F-4133-9FC6-D4179F0F62F2}"/>
                </a:ext>
              </a:extLst>
            </p:cNvPr>
            <p:cNvSpPr/>
            <p:nvPr/>
          </p:nvSpPr>
          <p:spPr>
            <a:xfrm>
              <a:off x="2096939" y="2968073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E539A650-7E80-497A-BA55-2A66911D4342}"/>
                </a:ext>
              </a:extLst>
            </p:cNvPr>
            <p:cNvSpPr/>
            <p:nvPr/>
          </p:nvSpPr>
          <p:spPr>
            <a:xfrm>
              <a:off x="2081305" y="3430544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83" name="Rounded Rectangle 47">
              <a:extLst>
                <a:ext uri="{FF2B5EF4-FFF2-40B4-BE49-F238E27FC236}">
                  <a16:creationId xmlns:a16="http://schemas.microsoft.com/office/drawing/2014/main" id="{3CCD0E1B-5328-4B78-84A2-A21F3883796F}"/>
                </a:ext>
              </a:extLst>
            </p:cNvPr>
            <p:cNvSpPr/>
            <p:nvPr/>
          </p:nvSpPr>
          <p:spPr>
            <a:xfrm rot="5400000">
              <a:off x="2785119" y="2981773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84" name="Rounded Rectangle 48">
              <a:extLst>
                <a:ext uri="{FF2B5EF4-FFF2-40B4-BE49-F238E27FC236}">
                  <a16:creationId xmlns:a16="http://schemas.microsoft.com/office/drawing/2014/main" id="{1DE2B2F3-F6BB-443B-B8B5-320A5E8CA7E2}"/>
                </a:ext>
              </a:extLst>
            </p:cNvPr>
            <p:cNvSpPr/>
            <p:nvPr/>
          </p:nvSpPr>
          <p:spPr>
            <a:xfrm>
              <a:off x="2088334" y="3678555"/>
              <a:ext cx="602615" cy="22503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 pts</a:t>
              </a:r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91B5CB4-E4F0-4773-88A0-B862198AF4FA}"/>
                </a:ext>
              </a:extLst>
            </p:cNvPr>
            <p:cNvGrpSpPr/>
            <p:nvPr/>
          </p:nvGrpSpPr>
          <p:grpSpPr>
            <a:xfrm>
              <a:off x="950512" y="4386995"/>
              <a:ext cx="977384" cy="321846"/>
              <a:chOff x="950512" y="4386995"/>
              <a:chExt cx="977384" cy="321846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5034FCAC-B26E-448B-B94A-F9B868EFA88B}"/>
                  </a:ext>
                </a:extLst>
              </p:cNvPr>
              <p:cNvSpPr/>
              <p:nvPr/>
            </p:nvSpPr>
            <p:spPr>
              <a:xfrm>
                <a:off x="950512" y="441950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27" name="Oval 15">
                <a:extLst>
                  <a:ext uri="{FF2B5EF4-FFF2-40B4-BE49-F238E27FC236}">
                    <a16:creationId xmlns:a16="http://schemas.microsoft.com/office/drawing/2014/main" id="{1A63BFE9-88DF-4627-ABD8-F593E46C0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4348" y="4386995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  <p:sp>
          <p:nvSpPr>
            <p:cNvPr id="115" name="Rounded Rectangle 46">
              <a:extLst>
                <a:ext uri="{FF2B5EF4-FFF2-40B4-BE49-F238E27FC236}">
                  <a16:creationId xmlns:a16="http://schemas.microsoft.com/office/drawing/2014/main" id="{126646DA-41A1-47B2-8421-62E136122368}"/>
                </a:ext>
              </a:extLst>
            </p:cNvPr>
            <p:cNvSpPr/>
            <p:nvPr/>
          </p:nvSpPr>
          <p:spPr>
            <a:xfrm>
              <a:off x="2082855" y="3241306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AEA0F7DD-DCC6-4592-9FC4-5322932D667C}"/>
              </a:ext>
            </a:extLst>
          </p:cNvPr>
          <p:cNvGrpSpPr/>
          <p:nvPr/>
        </p:nvGrpSpPr>
        <p:grpSpPr>
          <a:xfrm>
            <a:off x="155340" y="4810931"/>
            <a:ext cx="3570668" cy="1786682"/>
            <a:chOff x="155340" y="4810931"/>
            <a:chExt cx="3570668" cy="1786682"/>
          </a:xfrm>
        </p:grpSpPr>
        <p:sp>
          <p:nvSpPr>
            <p:cNvPr id="117" name="Rounded Rectangle 47">
              <a:extLst>
                <a:ext uri="{FF2B5EF4-FFF2-40B4-BE49-F238E27FC236}">
                  <a16:creationId xmlns:a16="http://schemas.microsoft.com/office/drawing/2014/main" id="{39172DDD-19E5-4BD5-BC73-DF4BBC2AB072}"/>
                </a:ext>
              </a:extLst>
            </p:cNvPr>
            <p:cNvSpPr/>
            <p:nvPr/>
          </p:nvSpPr>
          <p:spPr>
            <a:xfrm rot="5400000">
              <a:off x="2804194" y="4350949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D210E05-F806-4FA6-9F05-D10205EDC52A}"/>
                </a:ext>
              </a:extLst>
            </p:cNvPr>
            <p:cNvSpPr/>
            <p:nvPr/>
          </p:nvSpPr>
          <p:spPr>
            <a:xfrm>
              <a:off x="155340" y="4869397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Fermer</a:t>
              </a:r>
              <a:r>
                <a:rPr lang="en-US" sz="1400" dirty="0">
                  <a:solidFill>
                    <a:srgbClr val="FFFFFF"/>
                  </a:solidFill>
                </a:rPr>
                <a:t> un </a:t>
              </a:r>
              <a:r>
                <a:rPr lang="en-US" sz="1400" dirty="0" err="1">
                  <a:solidFill>
                    <a:srgbClr val="FFFFFF"/>
                  </a:solidFill>
                </a:rPr>
                <a:t>sondage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0EF5364-EC1C-421C-B559-591F860AB470}"/>
                </a:ext>
              </a:extLst>
            </p:cNvPr>
            <p:cNvSpPr/>
            <p:nvPr/>
          </p:nvSpPr>
          <p:spPr>
            <a:xfrm>
              <a:off x="2093737" y="4810931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81" name="Rounded Rectangle 46">
              <a:extLst>
                <a:ext uri="{FF2B5EF4-FFF2-40B4-BE49-F238E27FC236}">
                  <a16:creationId xmlns:a16="http://schemas.microsoft.com/office/drawing/2014/main" id="{7A98DD65-ED0C-4746-A880-09EA011AFE6F}"/>
                </a:ext>
              </a:extLst>
            </p:cNvPr>
            <p:cNvSpPr/>
            <p:nvPr/>
          </p:nvSpPr>
          <p:spPr>
            <a:xfrm>
              <a:off x="2100765" y="5058943"/>
              <a:ext cx="1623325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100 pts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BFE5E65F-2059-4BB4-92B2-750A46105AC4}"/>
                </a:ext>
              </a:extLst>
            </p:cNvPr>
            <p:cNvSpPr/>
            <p:nvPr/>
          </p:nvSpPr>
          <p:spPr>
            <a:xfrm>
              <a:off x="2099832" y="5268291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86" name="Rounded Rectangle 47">
              <a:extLst>
                <a:ext uri="{FF2B5EF4-FFF2-40B4-BE49-F238E27FC236}">
                  <a16:creationId xmlns:a16="http://schemas.microsoft.com/office/drawing/2014/main" id="{2B56B5FD-CA99-4C67-A65A-8AEBD9D7958C}"/>
                </a:ext>
              </a:extLst>
            </p:cNvPr>
            <p:cNvSpPr/>
            <p:nvPr/>
          </p:nvSpPr>
          <p:spPr>
            <a:xfrm rot="5400000">
              <a:off x="2803646" y="4819520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87" name="Rounded Rectangle 48">
              <a:extLst>
                <a:ext uri="{FF2B5EF4-FFF2-40B4-BE49-F238E27FC236}">
                  <a16:creationId xmlns:a16="http://schemas.microsoft.com/office/drawing/2014/main" id="{26775FC2-D793-4704-B8CD-AB8AC62E483A}"/>
                </a:ext>
              </a:extLst>
            </p:cNvPr>
            <p:cNvSpPr/>
            <p:nvPr/>
          </p:nvSpPr>
          <p:spPr>
            <a:xfrm>
              <a:off x="2106861" y="5516302"/>
              <a:ext cx="900649" cy="23475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3 pts</a:t>
              </a:r>
            </a:p>
          </p:txBody>
        </p:sp>
        <p:grpSp>
          <p:nvGrpSpPr>
            <p:cNvPr id="136" name="Groupe 135">
              <a:extLst>
                <a:ext uri="{FF2B5EF4-FFF2-40B4-BE49-F238E27FC236}">
                  <a16:creationId xmlns:a16="http://schemas.microsoft.com/office/drawing/2014/main" id="{F0DCCCD0-94E5-430F-B597-490AA1854D42}"/>
                </a:ext>
              </a:extLst>
            </p:cNvPr>
            <p:cNvGrpSpPr/>
            <p:nvPr/>
          </p:nvGrpSpPr>
          <p:grpSpPr>
            <a:xfrm>
              <a:off x="950512" y="6207989"/>
              <a:ext cx="971990" cy="321846"/>
              <a:chOff x="911714" y="2540680"/>
              <a:chExt cx="971990" cy="321846"/>
            </a:xfrm>
          </p:grpSpPr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3108858C-0E0D-4EEB-9C2D-A839F915D021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38" name="Oval 15">
                <a:extLst>
                  <a:ext uri="{FF2B5EF4-FFF2-40B4-BE49-F238E27FC236}">
                    <a16:creationId xmlns:a16="http://schemas.microsoft.com/office/drawing/2014/main" id="{2508B1BB-6C64-4C71-AD7A-82D6031F7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</p:grp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B2BC6DA3-FD54-4C0D-A289-9B5D24911875}"/>
              </a:ext>
            </a:extLst>
          </p:cNvPr>
          <p:cNvGrpSpPr/>
          <p:nvPr/>
        </p:nvGrpSpPr>
        <p:grpSpPr>
          <a:xfrm>
            <a:off x="4416250" y="4917238"/>
            <a:ext cx="3593398" cy="1788138"/>
            <a:chOff x="4416250" y="4917238"/>
            <a:chExt cx="3593398" cy="1788138"/>
          </a:xfrm>
        </p:grpSpPr>
        <p:sp>
          <p:nvSpPr>
            <p:cNvPr id="112" name="Rounded Rectangle 47">
              <a:extLst>
                <a:ext uri="{FF2B5EF4-FFF2-40B4-BE49-F238E27FC236}">
                  <a16:creationId xmlns:a16="http://schemas.microsoft.com/office/drawing/2014/main" id="{3E1BB536-680C-4A8A-A01C-29A56FFC8D12}"/>
                </a:ext>
              </a:extLst>
            </p:cNvPr>
            <p:cNvSpPr/>
            <p:nvPr/>
          </p:nvSpPr>
          <p:spPr>
            <a:xfrm rot="5400000">
              <a:off x="7087834" y="4484442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A17AC2A-C968-4D66-869B-27C3D24A8ADA}"/>
                </a:ext>
              </a:extLst>
            </p:cNvPr>
            <p:cNvSpPr/>
            <p:nvPr/>
          </p:nvSpPr>
          <p:spPr>
            <a:xfrm>
              <a:off x="4416250" y="4977160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>
                  <a:solidFill>
                    <a:srgbClr val="FFFFFF"/>
                  </a:solidFill>
                </a:rPr>
                <a:t>Notification de la </a:t>
              </a:r>
              <a:r>
                <a:rPr lang="en-US" sz="1400" dirty="0" err="1">
                  <a:solidFill>
                    <a:srgbClr val="FFFFFF"/>
                  </a:solidFill>
                </a:rPr>
                <a:t>prise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en</a:t>
              </a:r>
              <a:r>
                <a:rPr lang="en-US" sz="1400" dirty="0">
                  <a:solidFill>
                    <a:srgbClr val="FFFFFF"/>
                  </a:solidFill>
                </a:rPr>
                <a:t> </a:t>
              </a:r>
              <a:r>
                <a:rPr lang="en-US" sz="1400" dirty="0" err="1">
                  <a:solidFill>
                    <a:srgbClr val="FFFFFF"/>
                  </a:solidFill>
                </a:rPr>
                <a:t>compte</a:t>
              </a:r>
              <a:r>
                <a:rPr lang="en-US" sz="1400" dirty="0">
                  <a:solidFill>
                    <a:srgbClr val="FFFFFF"/>
                  </a:solidFill>
                </a:rPr>
                <a:t> de la </a:t>
              </a:r>
              <a:r>
                <a:rPr lang="en-US" sz="1400" dirty="0" err="1">
                  <a:solidFill>
                    <a:srgbClr val="FFFFFF"/>
                  </a:solidFill>
                </a:rPr>
                <a:t>réponse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BEEE60B-869C-4CF5-A627-AA57C922F81D}"/>
                </a:ext>
              </a:extLst>
            </p:cNvPr>
            <p:cNvSpPr/>
            <p:nvPr/>
          </p:nvSpPr>
          <p:spPr>
            <a:xfrm>
              <a:off x="6378607" y="491723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83796E4A-4242-4EFC-8E87-9DB3AD07E3C2}"/>
                </a:ext>
              </a:extLst>
            </p:cNvPr>
            <p:cNvSpPr/>
            <p:nvPr/>
          </p:nvSpPr>
          <p:spPr>
            <a:xfrm>
              <a:off x="6381670" y="5343119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110" name="Rounded Rectangle 47">
              <a:extLst>
                <a:ext uri="{FF2B5EF4-FFF2-40B4-BE49-F238E27FC236}">
                  <a16:creationId xmlns:a16="http://schemas.microsoft.com/office/drawing/2014/main" id="{0EF659A9-1A49-433C-9417-81052DECEB31}"/>
                </a:ext>
              </a:extLst>
            </p:cNvPr>
            <p:cNvSpPr/>
            <p:nvPr/>
          </p:nvSpPr>
          <p:spPr>
            <a:xfrm rot="5400000">
              <a:off x="7085484" y="4894348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11" name="Rounded Rectangle 48">
              <a:extLst>
                <a:ext uri="{FF2B5EF4-FFF2-40B4-BE49-F238E27FC236}">
                  <a16:creationId xmlns:a16="http://schemas.microsoft.com/office/drawing/2014/main" id="{6C3B3E04-0E46-47F4-B4AB-F2632A42DB2C}"/>
                </a:ext>
              </a:extLst>
            </p:cNvPr>
            <p:cNvSpPr/>
            <p:nvPr/>
          </p:nvSpPr>
          <p:spPr>
            <a:xfrm>
              <a:off x="6388700" y="5591131"/>
              <a:ext cx="599552" cy="222446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 pts</a:t>
              </a:r>
            </a:p>
          </p:txBody>
        </p:sp>
        <p:sp>
          <p:nvSpPr>
            <p:cNvPr id="114" name="Rounded Rectangle 46">
              <a:extLst>
                <a:ext uri="{FF2B5EF4-FFF2-40B4-BE49-F238E27FC236}">
                  <a16:creationId xmlns:a16="http://schemas.microsoft.com/office/drawing/2014/main" id="{A414EE96-1584-4701-9F0B-91DFA27C32BD}"/>
                </a:ext>
              </a:extLst>
            </p:cNvPr>
            <p:cNvSpPr/>
            <p:nvPr/>
          </p:nvSpPr>
          <p:spPr>
            <a:xfrm>
              <a:off x="6391050" y="5180633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  <p:grpSp>
          <p:nvGrpSpPr>
            <p:cNvPr id="139" name="Groupe 138">
              <a:extLst>
                <a:ext uri="{FF2B5EF4-FFF2-40B4-BE49-F238E27FC236}">
                  <a16:creationId xmlns:a16="http://schemas.microsoft.com/office/drawing/2014/main" id="{674606C1-0C32-4CF2-B4C9-9D8310ECCBD3}"/>
                </a:ext>
              </a:extLst>
            </p:cNvPr>
            <p:cNvGrpSpPr/>
            <p:nvPr/>
          </p:nvGrpSpPr>
          <p:grpSpPr>
            <a:xfrm>
              <a:off x="5235836" y="6275767"/>
              <a:ext cx="971990" cy="321846"/>
              <a:chOff x="911714" y="2540680"/>
              <a:chExt cx="971990" cy="321846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6DEE5F22-397A-492F-BA42-419F684CECA7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41" name="Oval 15">
                <a:extLst>
                  <a:ext uri="{FF2B5EF4-FFF2-40B4-BE49-F238E27FC236}">
                    <a16:creationId xmlns:a16="http://schemas.microsoft.com/office/drawing/2014/main" id="{07B100F4-E7C4-444B-BCB1-A22CA00F9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31A08288-94BA-4171-B376-7B4DA2D7524B}"/>
              </a:ext>
            </a:extLst>
          </p:cNvPr>
          <p:cNvGrpSpPr/>
          <p:nvPr/>
        </p:nvGrpSpPr>
        <p:grpSpPr>
          <a:xfrm>
            <a:off x="4408538" y="3130458"/>
            <a:ext cx="3605790" cy="1747810"/>
            <a:chOff x="4408538" y="3130458"/>
            <a:chExt cx="3605790" cy="1747810"/>
          </a:xfrm>
        </p:grpSpPr>
        <p:sp>
          <p:nvSpPr>
            <p:cNvPr id="96" name="Rounded Rectangle 47">
              <a:extLst>
                <a:ext uri="{FF2B5EF4-FFF2-40B4-BE49-F238E27FC236}">
                  <a16:creationId xmlns:a16="http://schemas.microsoft.com/office/drawing/2014/main" id="{375C38EC-0B87-4B16-9671-D5841D78CFA7}"/>
                </a:ext>
              </a:extLst>
            </p:cNvPr>
            <p:cNvSpPr/>
            <p:nvPr/>
          </p:nvSpPr>
          <p:spPr>
            <a:xfrm rot="5400000">
              <a:off x="7076642" y="2664406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309E8D3-88BB-49AC-BC4B-01458C4F39D9}"/>
                </a:ext>
              </a:extLst>
            </p:cNvPr>
            <p:cNvSpPr/>
            <p:nvPr/>
          </p:nvSpPr>
          <p:spPr>
            <a:xfrm>
              <a:off x="4408538" y="3150052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Création</a:t>
              </a:r>
              <a:r>
                <a:rPr lang="en-US" sz="1400" dirty="0">
                  <a:solidFill>
                    <a:srgbClr val="FFFFFF"/>
                  </a:solidFill>
                </a:rPr>
                <a:t> d’un client </a:t>
              </a:r>
              <a:r>
                <a:rPr lang="en-US" sz="1400" dirty="0" err="1">
                  <a:solidFill>
                    <a:srgbClr val="FFFFFF"/>
                  </a:solidFill>
                </a:rPr>
                <a:t>si</a:t>
              </a:r>
              <a:r>
                <a:rPr lang="en-US" sz="1400" dirty="0">
                  <a:solidFill>
                    <a:srgbClr val="FFFFFF"/>
                  </a:solidFill>
                </a:rPr>
                <a:t> necessaire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50FA07F-1D72-4E5C-9F87-2CC6804FC77A}"/>
                </a:ext>
              </a:extLst>
            </p:cNvPr>
            <p:cNvSpPr/>
            <p:nvPr/>
          </p:nvSpPr>
          <p:spPr>
            <a:xfrm>
              <a:off x="6371745" y="313045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94" name="Rounded Rectangle 46">
              <a:extLst>
                <a:ext uri="{FF2B5EF4-FFF2-40B4-BE49-F238E27FC236}">
                  <a16:creationId xmlns:a16="http://schemas.microsoft.com/office/drawing/2014/main" id="{CEA4D9A3-9908-4566-9AEC-DC8D1CC04834}"/>
                </a:ext>
              </a:extLst>
            </p:cNvPr>
            <p:cNvSpPr/>
            <p:nvPr/>
          </p:nvSpPr>
          <p:spPr>
            <a:xfrm>
              <a:off x="6397822" y="3372380"/>
              <a:ext cx="951154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40 pts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41F212BB-1E64-452E-849B-C4D07D1D9371}"/>
                </a:ext>
              </a:extLst>
            </p:cNvPr>
            <p:cNvSpPr/>
            <p:nvPr/>
          </p:nvSpPr>
          <p:spPr>
            <a:xfrm>
              <a:off x="6388700" y="356085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105" name="Rounded Rectangle 47">
              <a:extLst>
                <a:ext uri="{FF2B5EF4-FFF2-40B4-BE49-F238E27FC236}">
                  <a16:creationId xmlns:a16="http://schemas.microsoft.com/office/drawing/2014/main" id="{3C33E386-C866-4B20-AAE0-D53681DF383B}"/>
                </a:ext>
              </a:extLst>
            </p:cNvPr>
            <p:cNvSpPr/>
            <p:nvPr/>
          </p:nvSpPr>
          <p:spPr>
            <a:xfrm rot="5400000">
              <a:off x="7092514" y="3112087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6" name="Rounded Rectangle 48">
              <a:extLst>
                <a:ext uri="{FF2B5EF4-FFF2-40B4-BE49-F238E27FC236}">
                  <a16:creationId xmlns:a16="http://schemas.microsoft.com/office/drawing/2014/main" id="{E86034A3-1AC8-473E-B325-850BAE034526}"/>
                </a:ext>
              </a:extLst>
            </p:cNvPr>
            <p:cNvSpPr/>
            <p:nvPr/>
          </p:nvSpPr>
          <p:spPr>
            <a:xfrm>
              <a:off x="6395729" y="3808869"/>
              <a:ext cx="862515" cy="227723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3 pts</a:t>
              </a:r>
            </a:p>
          </p:txBody>
        </p:sp>
        <p:grpSp>
          <p:nvGrpSpPr>
            <p:cNvPr id="142" name="Groupe 141">
              <a:extLst>
                <a:ext uri="{FF2B5EF4-FFF2-40B4-BE49-F238E27FC236}">
                  <a16:creationId xmlns:a16="http://schemas.microsoft.com/office/drawing/2014/main" id="{B8CF88B5-C29E-44AB-BA17-63ABA281146D}"/>
                </a:ext>
              </a:extLst>
            </p:cNvPr>
            <p:cNvGrpSpPr/>
            <p:nvPr/>
          </p:nvGrpSpPr>
          <p:grpSpPr>
            <a:xfrm>
              <a:off x="5238290" y="4444945"/>
              <a:ext cx="971990" cy="321846"/>
              <a:chOff x="911714" y="2540680"/>
              <a:chExt cx="971990" cy="321846"/>
            </a:xfrm>
          </p:grpSpPr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9EF019CC-5B8E-4EE1-A029-A30161B9D839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44" name="Oval 15">
                <a:extLst>
                  <a:ext uri="{FF2B5EF4-FFF2-40B4-BE49-F238E27FC236}">
                    <a16:creationId xmlns:a16="http://schemas.microsoft.com/office/drawing/2014/main" id="{366DAF7F-768A-40C2-8953-422C6E97B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00FBA72-A468-4C3C-8A52-AFC2CE47B90A}"/>
              </a:ext>
            </a:extLst>
          </p:cNvPr>
          <p:cNvGrpSpPr/>
          <p:nvPr/>
        </p:nvGrpSpPr>
        <p:grpSpPr>
          <a:xfrm>
            <a:off x="4416250" y="1265856"/>
            <a:ext cx="3599674" cy="1785304"/>
            <a:chOff x="4416250" y="1265856"/>
            <a:chExt cx="3599674" cy="1785304"/>
          </a:xfrm>
        </p:grpSpPr>
        <p:sp>
          <p:nvSpPr>
            <p:cNvPr id="135" name="Rounded Rectangle 47">
              <a:extLst>
                <a:ext uri="{FF2B5EF4-FFF2-40B4-BE49-F238E27FC236}">
                  <a16:creationId xmlns:a16="http://schemas.microsoft.com/office/drawing/2014/main" id="{DCBF3BF5-5D3A-4217-9F2D-4B556C632654}"/>
                </a:ext>
              </a:extLst>
            </p:cNvPr>
            <p:cNvSpPr/>
            <p:nvPr/>
          </p:nvSpPr>
          <p:spPr>
            <a:xfrm rot="5400000">
              <a:off x="7094110" y="804192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B163D74-F2D5-48BA-A6A6-E5E7E44D8AC0}"/>
                </a:ext>
              </a:extLst>
            </p:cNvPr>
            <p:cNvSpPr/>
            <p:nvPr/>
          </p:nvSpPr>
          <p:spPr>
            <a:xfrm>
              <a:off x="4416250" y="1322944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Enregistrer</a:t>
              </a:r>
              <a:r>
                <a:rPr lang="en-US" sz="1400" dirty="0">
                  <a:solidFill>
                    <a:srgbClr val="FFFFFF"/>
                  </a:solidFill>
                </a:rPr>
                <a:t> la </a:t>
              </a:r>
              <a:r>
                <a:rPr lang="en-US" sz="1400" dirty="0" err="1">
                  <a:solidFill>
                    <a:srgbClr val="FFFFFF"/>
                  </a:solidFill>
                </a:rPr>
                <a:t>réponse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050C7A8E-6D80-46D1-842D-592FB2E163CC}"/>
                </a:ext>
              </a:extLst>
            </p:cNvPr>
            <p:cNvSpPr/>
            <p:nvPr/>
          </p:nvSpPr>
          <p:spPr>
            <a:xfrm>
              <a:off x="6381334" y="1718116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  <a:p>
              <a:pPr>
                <a:lnSpc>
                  <a:spcPct val="95000"/>
                </a:lnSpc>
              </a:pPr>
              <a:endParaRPr lang="en-US" sz="1200" dirty="0"/>
            </a:p>
          </p:txBody>
        </p:sp>
        <p:sp>
          <p:nvSpPr>
            <p:cNvPr id="52" name="Rounded Rectangle 47">
              <a:extLst>
                <a:ext uri="{FF2B5EF4-FFF2-40B4-BE49-F238E27FC236}">
                  <a16:creationId xmlns:a16="http://schemas.microsoft.com/office/drawing/2014/main" id="{53DFFBD1-A090-4824-A4EC-8932EF248F52}"/>
                </a:ext>
              </a:extLst>
            </p:cNvPr>
            <p:cNvSpPr/>
            <p:nvPr/>
          </p:nvSpPr>
          <p:spPr>
            <a:xfrm rot="5400000">
              <a:off x="7085148" y="1272614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53" name="Rounded Rectangle 48">
              <a:extLst>
                <a:ext uri="{FF2B5EF4-FFF2-40B4-BE49-F238E27FC236}">
                  <a16:creationId xmlns:a16="http://schemas.microsoft.com/office/drawing/2014/main" id="{CE105DC5-84D8-4E6B-A4D2-03DC17EE8015}"/>
                </a:ext>
              </a:extLst>
            </p:cNvPr>
            <p:cNvSpPr/>
            <p:nvPr/>
          </p:nvSpPr>
          <p:spPr>
            <a:xfrm>
              <a:off x="6388363" y="1966128"/>
              <a:ext cx="1490961" cy="231794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5 pts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18998AE-2AAA-48DF-80F8-395BEE0DB41F}"/>
                </a:ext>
              </a:extLst>
            </p:cNvPr>
            <p:cNvSpPr/>
            <p:nvPr/>
          </p:nvSpPr>
          <p:spPr>
            <a:xfrm>
              <a:off x="6381335" y="1265856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77" name="Rounded Rectangle 46">
              <a:extLst>
                <a:ext uri="{FF2B5EF4-FFF2-40B4-BE49-F238E27FC236}">
                  <a16:creationId xmlns:a16="http://schemas.microsoft.com/office/drawing/2014/main" id="{36229544-FEF5-46FD-AD9C-1420ED473BAD}"/>
                </a:ext>
              </a:extLst>
            </p:cNvPr>
            <p:cNvSpPr/>
            <p:nvPr/>
          </p:nvSpPr>
          <p:spPr>
            <a:xfrm>
              <a:off x="6388363" y="1513868"/>
              <a:ext cx="1623325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100 pts</a:t>
              </a:r>
            </a:p>
          </p:txBody>
        </p:sp>
        <p:grpSp>
          <p:nvGrpSpPr>
            <p:cNvPr id="147" name="Groupe 146">
              <a:extLst>
                <a:ext uri="{FF2B5EF4-FFF2-40B4-BE49-F238E27FC236}">
                  <a16:creationId xmlns:a16="http://schemas.microsoft.com/office/drawing/2014/main" id="{78E2A6B7-4E72-4D07-9E81-74795AAA2055}"/>
                </a:ext>
              </a:extLst>
            </p:cNvPr>
            <p:cNvGrpSpPr/>
            <p:nvPr/>
          </p:nvGrpSpPr>
          <p:grpSpPr>
            <a:xfrm>
              <a:off x="5235836" y="2621551"/>
              <a:ext cx="971990" cy="321846"/>
              <a:chOff x="911714" y="2540680"/>
              <a:chExt cx="971990" cy="321846"/>
            </a:xfrm>
          </p:grpSpPr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7E84A086-3468-47D6-862D-04373E5A9992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59" name="Oval 15">
                <a:extLst>
                  <a:ext uri="{FF2B5EF4-FFF2-40B4-BE49-F238E27FC236}">
                    <a16:creationId xmlns:a16="http://schemas.microsoft.com/office/drawing/2014/main" id="{69767A52-784A-41C1-A481-3DD4422718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51C6FB5-B398-4A84-AAD9-BAB9F7084527}"/>
              </a:ext>
            </a:extLst>
          </p:cNvPr>
          <p:cNvGrpSpPr/>
          <p:nvPr/>
        </p:nvGrpSpPr>
        <p:grpSpPr>
          <a:xfrm>
            <a:off x="8537414" y="1340768"/>
            <a:ext cx="3571253" cy="1760280"/>
            <a:chOff x="8537414" y="1340768"/>
            <a:chExt cx="3571253" cy="176028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AB90DAE-403F-4638-9784-88DBB9690239}"/>
                </a:ext>
              </a:extLst>
            </p:cNvPr>
            <p:cNvSpPr/>
            <p:nvPr/>
          </p:nvSpPr>
          <p:spPr>
            <a:xfrm>
              <a:off x="8537414" y="1372832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la </a:t>
              </a:r>
              <a:r>
                <a:rPr lang="en-US" sz="1400" dirty="0" err="1">
                  <a:solidFill>
                    <a:srgbClr val="FFFFFF"/>
                  </a:solidFill>
                </a:rPr>
                <a:t>liste</a:t>
              </a:r>
              <a:r>
                <a:rPr lang="en-US" sz="1400" dirty="0">
                  <a:solidFill>
                    <a:srgbClr val="FFFFFF"/>
                  </a:solidFill>
                </a:rPr>
                <a:t> des </a:t>
              </a:r>
              <a:r>
                <a:rPr lang="en-US" sz="1400" dirty="0" err="1">
                  <a:solidFill>
                    <a:srgbClr val="FFFFFF"/>
                  </a:solidFill>
                </a:rPr>
                <a:t>commentaires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375155B-7715-4A19-B12A-95E73E829DEF}"/>
                </a:ext>
              </a:extLst>
            </p:cNvPr>
            <p:cNvSpPr/>
            <p:nvPr/>
          </p:nvSpPr>
          <p:spPr>
            <a:xfrm>
              <a:off x="10483039" y="1340768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62" name="Rounded Rectangle 45">
              <a:extLst>
                <a:ext uri="{FF2B5EF4-FFF2-40B4-BE49-F238E27FC236}">
                  <a16:creationId xmlns:a16="http://schemas.microsoft.com/office/drawing/2014/main" id="{1AAD9FBC-8CE3-41C2-9AE3-622C0DB41EDF}"/>
                </a:ext>
              </a:extLst>
            </p:cNvPr>
            <p:cNvSpPr/>
            <p:nvPr/>
          </p:nvSpPr>
          <p:spPr>
            <a:xfrm rot="5400000">
              <a:off x="11186853" y="891997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63" name="Rounded Rectangle 46">
              <a:extLst>
                <a:ext uri="{FF2B5EF4-FFF2-40B4-BE49-F238E27FC236}">
                  <a16:creationId xmlns:a16="http://schemas.microsoft.com/office/drawing/2014/main" id="{EDEABE14-7A32-4447-BE00-C274D683F5F7}"/>
                </a:ext>
              </a:extLst>
            </p:cNvPr>
            <p:cNvSpPr/>
            <p:nvPr/>
          </p:nvSpPr>
          <p:spPr>
            <a:xfrm>
              <a:off x="10490068" y="1588780"/>
              <a:ext cx="609645" cy="22393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20 pts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3099000-231A-4011-876C-1830968AB56E}"/>
                </a:ext>
              </a:extLst>
            </p:cNvPr>
            <p:cNvSpPr/>
            <p:nvPr/>
          </p:nvSpPr>
          <p:spPr>
            <a:xfrm>
              <a:off x="10476009" y="1813811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90" name="Rounded Rectangle 47">
              <a:extLst>
                <a:ext uri="{FF2B5EF4-FFF2-40B4-BE49-F238E27FC236}">
                  <a16:creationId xmlns:a16="http://schemas.microsoft.com/office/drawing/2014/main" id="{3C5DA9E1-3411-4C36-A6EB-A13D5B30A8F7}"/>
                </a:ext>
              </a:extLst>
            </p:cNvPr>
            <p:cNvSpPr/>
            <p:nvPr/>
          </p:nvSpPr>
          <p:spPr>
            <a:xfrm rot="5400000">
              <a:off x="11179823" y="1365040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91" name="Rounded Rectangle 48">
              <a:extLst>
                <a:ext uri="{FF2B5EF4-FFF2-40B4-BE49-F238E27FC236}">
                  <a16:creationId xmlns:a16="http://schemas.microsoft.com/office/drawing/2014/main" id="{78807EED-3A09-4486-9E71-D776A8197874}"/>
                </a:ext>
              </a:extLst>
            </p:cNvPr>
            <p:cNvSpPr/>
            <p:nvPr/>
          </p:nvSpPr>
          <p:spPr>
            <a:xfrm>
              <a:off x="10483039" y="2061823"/>
              <a:ext cx="887150" cy="222942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3 pts</a:t>
              </a:r>
            </a:p>
          </p:txBody>
        </p:sp>
        <p:grpSp>
          <p:nvGrpSpPr>
            <p:cNvPr id="162" name="Groupe 161">
              <a:extLst>
                <a:ext uri="{FF2B5EF4-FFF2-40B4-BE49-F238E27FC236}">
                  <a16:creationId xmlns:a16="http://schemas.microsoft.com/office/drawing/2014/main" id="{2D7564BC-DE19-4F23-BBE8-757E1950A08F}"/>
                </a:ext>
              </a:extLst>
            </p:cNvPr>
            <p:cNvGrpSpPr/>
            <p:nvPr/>
          </p:nvGrpSpPr>
          <p:grpSpPr>
            <a:xfrm>
              <a:off x="9405784" y="2691796"/>
              <a:ext cx="971990" cy="321846"/>
              <a:chOff x="911714" y="2540680"/>
              <a:chExt cx="971990" cy="321846"/>
            </a:xfrm>
          </p:grpSpPr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36F12EF0-700F-4474-89C3-A90473CC43EB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64" name="Oval 15">
                <a:extLst>
                  <a:ext uri="{FF2B5EF4-FFF2-40B4-BE49-F238E27FC236}">
                    <a16:creationId xmlns:a16="http://schemas.microsoft.com/office/drawing/2014/main" id="{810C77E1-1801-4BE0-AF48-C3C79542C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71754240-A9FF-4E99-8599-BC4F1877EC55}"/>
              </a:ext>
            </a:extLst>
          </p:cNvPr>
          <p:cNvGrpSpPr/>
          <p:nvPr/>
        </p:nvGrpSpPr>
        <p:grpSpPr>
          <a:xfrm>
            <a:off x="8529702" y="3104964"/>
            <a:ext cx="3578966" cy="1823192"/>
            <a:chOff x="8529702" y="3104964"/>
            <a:chExt cx="3578966" cy="182319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29FDF06-254B-42B9-8E2D-AEEDB00BC138}"/>
                </a:ext>
              </a:extLst>
            </p:cNvPr>
            <p:cNvSpPr/>
            <p:nvPr/>
          </p:nvSpPr>
          <p:spPr>
            <a:xfrm>
              <a:off x="8529702" y="3199940"/>
              <a:ext cx="1857794" cy="1728216"/>
            </a:xfrm>
            <a:prstGeom prst="rect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 err="1">
                  <a:solidFill>
                    <a:srgbClr val="FFFFFF"/>
                  </a:solidFill>
                </a:rPr>
                <a:t>Visualiser</a:t>
              </a:r>
              <a:r>
                <a:rPr lang="en-US" sz="1400" dirty="0">
                  <a:solidFill>
                    <a:srgbClr val="FFFFFF"/>
                  </a:solidFill>
                </a:rPr>
                <a:t> les </a:t>
              </a:r>
              <a:r>
                <a:rPr lang="en-US" sz="1400" dirty="0" err="1">
                  <a:solidFill>
                    <a:srgbClr val="FFFFFF"/>
                  </a:solidFill>
                </a:rPr>
                <a:t>indicateurs</a:t>
              </a:r>
              <a:r>
                <a:rPr lang="en-US" sz="1400" dirty="0">
                  <a:solidFill>
                    <a:srgbClr val="FFFFFF"/>
                  </a:solidFill>
                </a:rPr>
                <a:t> du </a:t>
              </a:r>
              <a:r>
                <a:rPr lang="en-US" sz="1400" dirty="0" err="1">
                  <a:solidFill>
                    <a:srgbClr val="FFFFFF"/>
                  </a:solidFill>
                </a:rPr>
                <a:t>sondage</a:t>
              </a:r>
              <a:endParaRPr lang="en-US" sz="1400" dirty="0">
                <a:solidFill>
                  <a:srgbClr val="FFFFFF"/>
                </a:solidFill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9784E1E6-2FF5-4635-A040-BCC129964AE0}"/>
                </a:ext>
              </a:extLst>
            </p:cNvPr>
            <p:cNvSpPr/>
            <p:nvPr/>
          </p:nvSpPr>
          <p:spPr>
            <a:xfrm>
              <a:off x="10483040" y="3104964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Importance</a:t>
              </a:r>
            </a:p>
          </p:txBody>
        </p:sp>
        <p:sp>
          <p:nvSpPr>
            <p:cNvPr id="93" name="Rounded Rectangle 45">
              <a:extLst>
                <a:ext uri="{FF2B5EF4-FFF2-40B4-BE49-F238E27FC236}">
                  <a16:creationId xmlns:a16="http://schemas.microsoft.com/office/drawing/2014/main" id="{2E3B5AD7-2017-487D-8079-33809F64416E}"/>
                </a:ext>
              </a:extLst>
            </p:cNvPr>
            <p:cNvSpPr/>
            <p:nvPr/>
          </p:nvSpPr>
          <p:spPr>
            <a:xfrm rot="5400000">
              <a:off x="11186854" y="2656193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158BEA09-E24F-48A8-86C3-F9CD8B618C19}"/>
                </a:ext>
              </a:extLst>
            </p:cNvPr>
            <p:cNvSpPr/>
            <p:nvPr/>
          </p:nvSpPr>
          <p:spPr>
            <a:xfrm>
              <a:off x="10476010" y="3573016"/>
              <a:ext cx="609644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en-US" sz="1200" dirty="0"/>
                <a:t>Difficulté</a:t>
              </a:r>
            </a:p>
          </p:txBody>
        </p:sp>
        <p:sp>
          <p:nvSpPr>
            <p:cNvPr id="102" name="Rounded Rectangle 47">
              <a:extLst>
                <a:ext uri="{FF2B5EF4-FFF2-40B4-BE49-F238E27FC236}">
                  <a16:creationId xmlns:a16="http://schemas.microsoft.com/office/drawing/2014/main" id="{F4FBE635-4D1A-44E0-89A3-6797DAD32EB6}"/>
                </a:ext>
              </a:extLst>
            </p:cNvPr>
            <p:cNvSpPr/>
            <p:nvPr/>
          </p:nvSpPr>
          <p:spPr>
            <a:xfrm rot="5400000">
              <a:off x="11179824" y="3124245"/>
              <a:ext cx="225030" cy="161859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40000"/>
                <a:lumOff val="60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3" name="Rounded Rectangle 48">
              <a:extLst>
                <a:ext uri="{FF2B5EF4-FFF2-40B4-BE49-F238E27FC236}">
                  <a16:creationId xmlns:a16="http://schemas.microsoft.com/office/drawing/2014/main" id="{2F314089-5136-4214-9F8D-27B2B6FA87C7}"/>
                </a:ext>
              </a:extLst>
            </p:cNvPr>
            <p:cNvSpPr/>
            <p:nvPr/>
          </p:nvSpPr>
          <p:spPr>
            <a:xfrm>
              <a:off x="10483039" y="3821027"/>
              <a:ext cx="1450326" cy="22004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5 pts</a:t>
              </a:r>
            </a:p>
          </p:txBody>
        </p:sp>
        <p:sp>
          <p:nvSpPr>
            <p:cNvPr id="99" name="Rounded Rectangle 46">
              <a:extLst>
                <a:ext uri="{FF2B5EF4-FFF2-40B4-BE49-F238E27FC236}">
                  <a16:creationId xmlns:a16="http://schemas.microsoft.com/office/drawing/2014/main" id="{D89D7C79-ADDB-4B52-93B6-E35E9F2AE6FE}"/>
                </a:ext>
              </a:extLst>
            </p:cNvPr>
            <p:cNvSpPr/>
            <p:nvPr/>
          </p:nvSpPr>
          <p:spPr>
            <a:xfrm>
              <a:off x="10491045" y="3365104"/>
              <a:ext cx="951154" cy="20665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rtlCol="0" anchor="ctr" anchorCtr="0"/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40 pts</a:t>
              </a:r>
            </a:p>
          </p:txBody>
        </p:sp>
        <p:grpSp>
          <p:nvGrpSpPr>
            <p:cNvPr id="165" name="Groupe 164">
              <a:extLst>
                <a:ext uri="{FF2B5EF4-FFF2-40B4-BE49-F238E27FC236}">
                  <a16:creationId xmlns:a16="http://schemas.microsoft.com/office/drawing/2014/main" id="{12AD630A-0105-4236-AA6B-97C15A8263C7}"/>
                </a:ext>
              </a:extLst>
            </p:cNvPr>
            <p:cNvGrpSpPr/>
            <p:nvPr/>
          </p:nvGrpSpPr>
          <p:grpSpPr>
            <a:xfrm>
              <a:off x="9389667" y="4514057"/>
              <a:ext cx="971990" cy="321846"/>
              <a:chOff x="911714" y="2540680"/>
              <a:chExt cx="971990" cy="321846"/>
            </a:xfrm>
          </p:grpSpPr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D23078CC-3ED8-4380-A7E9-F7D2AD719DDD}"/>
                  </a:ext>
                </a:extLst>
              </p:cNvPr>
              <p:cNvSpPr/>
              <p:nvPr/>
            </p:nvSpPr>
            <p:spPr>
              <a:xfrm>
                <a:off x="911714" y="2576430"/>
                <a:ext cx="60964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en-US" sz="1200" b="1" dirty="0" err="1">
                    <a:solidFill>
                      <a:schemeClr val="bg1"/>
                    </a:solidFill>
                  </a:rPr>
                  <a:t>Priorité</a:t>
                </a:r>
                <a:endParaRPr lang="en-US" sz="1200" b="1" dirty="0"/>
              </a:p>
            </p:txBody>
          </p:sp>
          <p:sp>
            <p:nvSpPr>
              <p:cNvPr id="167" name="Oval 15">
                <a:extLst>
                  <a:ext uri="{FF2B5EF4-FFF2-40B4-BE49-F238E27FC236}">
                    <a16:creationId xmlns:a16="http://schemas.microsoft.com/office/drawing/2014/main" id="{1B73915A-E4BD-4050-A224-E6C535DDD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0156" y="2540680"/>
                <a:ext cx="323548" cy="32184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21920" tIns="60960" rIns="121920" bIns="6096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</p:grpSp>
      <p:sp>
        <p:nvSpPr>
          <p:cNvPr id="168" name="TextBox 54">
            <a:extLst>
              <a:ext uri="{FF2B5EF4-FFF2-40B4-BE49-F238E27FC236}">
                <a16:creationId xmlns:a16="http://schemas.microsoft.com/office/drawing/2014/main" id="{76321EA6-6D3F-42B3-A549-A576F4FE459B}"/>
              </a:ext>
            </a:extLst>
          </p:cNvPr>
          <p:cNvSpPr txBox="1"/>
          <p:nvPr/>
        </p:nvSpPr>
        <p:spPr>
          <a:xfrm>
            <a:off x="8842322" y="5353513"/>
            <a:ext cx="35332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Sprint 2</a:t>
            </a:r>
          </a:p>
        </p:txBody>
      </p:sp>
      <p:sp>
        <p:nvSpPr>
          <p:cNvPr id="119" name="Rounded Rectangle 26">
            <a:extLst>
              <a:ext uri="{FF2B5EF4-FFF2-40B4-BE49-F238E27FC236}">
                <a16:creationId xmlns:a16="http://schemas.microsoft.com/office/drawing/2014/main" id="{09B6048D-5CCA-46C2-ABB0-FEE11F04DED0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20" name="Text Placeholder 2" title="Les services proposés">
            <a:extLst>
              <a:ext uri="{FF2B5EF4-FFF2-40B4-BE49-F238E27FC236}">
                <a16:creationId xmlns:a16="http://schemas.microsoft.com/office/drawing/2014/main" id="{AF52B2D1-FFB2-4C93-B43E-152C9E08E30A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</p:spTree>
    <p:extLst>
      <p:ext uri="{BB962C8B-B14F-4D97-AF65-F5344CB8AC3E}">
        <p14:creationId xmlns:p14="http://schemas.microsoft.com/office/powerpoint/2010/main" val="171284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DECOUPAGE DES US EN TACHES</a:t>
            </a:r>
          </a:p>
        </p:txBody>
      </p:sp>
      <p:sp>
        <p:nvSpPr>
          <p:cNvPr id="6" name="Oval 5"/>
          <p:cNvSpPr/>
          <p:nvPr/>
        </p:nvSpPr>
        <p:spPr>
          <a:xfrm>
            <a:off x="2828850" y="1934252"/>
            <a:ext cx="2160240" cy="2160240"/>
          </a:xfrm>
          <a:prstGeom prst="ellipse">
            <a:avLst/>
          </a:prstGeom>
          <a:noFill/>
          <a:ln w="69850">
            <a:solidFill>
              <a:srgbClr val="B2B2B2">
                <a:alpha val="30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c 6"/>
          <p:cNvSpPr/>
          <p:nvPr/>
        </p:nvSpPr>
        <p:spPr>
          <a:xfrm rot="10800000">
            <a:off x="2829978" y="1935380"/>
            <a:ext cx="2157984" cy="215798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988160" y="1934252"/>
            <a:ext cx="2160240" cy="2160240"/>
          </a:xfrm>
          <a:prstGeom prst="ellipse">
            <a:avLst/>
          </a:prstGeom>
          <a:noFill/>
          <a:ln w="69850">
            <a:solidFill>
              <a:srgbClr val="B2B2B2">
                <a:alpha val="30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c 8"/>
          <p:cNvSpPr/>
          <p:nvPr/>
        </p:nvSpPr>
        <p:spPr>
          <a:xfrm>
            <a:off x="4989288" y="1935380"/>
            <a:ext cx="2157984" cy="215798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48400" y="1934252"/>
            <a:ext cx="2160240" cy="2160240"/>
          </a:xfrm>
          <a:prstGeom prst="ellipse">
            <a:avLst/>
          </a:prstGeom>
          <a:noFill/>
          <a:ln w="69850">
            <a:solidFill>
              <a:srgbClr val="B2B2B2">
                <a:alpha val="30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/>
          <p:cNvSpPr/>
          <p:nvPr/>
        </p:nvSpPr>
        <p:spPr>
          <a:xfrm rot="10800000">
            <a:off x="7149528" y="1935380"/>
            <a:ext cx="2157984" cy="215798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9"/>
          <p:cNvSpPr>
            <a:spLocks noChangeArrowheads="1"/>
          </p:cNvSpPr>
          <p:nvPr/>
        </p:nvSpPr>
        <p:spPr bwMode="auto">
          <a:xfrm>
            <a:off x="3534706" y="2186281"/>
            <a:ext cx="747904" cy="7479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5694638" y="2186277"/>
            <a:ext cx="747904" cy="74790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7854566" y="2186277"/>
            <a:ext cx="747904" cy="74790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3743795" y="4683805"/>
            <a:ext cx="15610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UML</a:t>
            </a:r>
          </a:p>
          <a:p>
            <a:r>
              <a:rPr lang="en-US" sz="1400" dirty="0" err="1"/>
              <a:t>Maquettage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2951095" y="4499139"/>
            <a:ext cx="111927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/>
              <a:t>01</a:t>
            </a:r>
            <a:endParaRPr lang="en-US" sz="4400" dirty="0"/>
          </a:p>
        </p:txBody>
      </p:sp>
      <p:sp>
        <p:nvSpPr>
          <p:cNvPr id="29" name="Rectangle 28"/>
          <p:cNvSpPr/>
          <p:nvPr/>
        </p:nvSpPr>
        <p:spPr>
          <a:xfrm>
            <a:off x="6213935" y="4667071"/>
            <a:ext cx="15610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JEE</a:t>
            </a:r>
          </a:p>
          <a:p>
            <a:r>
              <a:rPr lang="en-US" sz="1400" dirty="0"/>
              <a:t>Angular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332115" y="4492780"/>
            <a:ext cx="133142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/>
              <a:t>02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508268" y="4667071"/>
            <a:ext cx="15610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Tests </a:t>
            </a:r>
            <a:r>
              <a:rPr lang="en-US" sz="1400" dirty="0" err="1"/>
              <a:t>fonctionnels</a:t>
            </a:r>
            <a:endParaRPr lang="en-US" sz="1400" dirty="0"/>
          </a:p>
        </p:txBody>
      </p:sp>
      <p:sp>
        <p:nvSpPr>
          <p:cNvPr id="32" name="Rectangle 31"/>
          <p:cNvSpPr/>
          <p:nvPr/>
        </p:nvSpPr>
        <p:spPr>
          <a:xfrm>
            <a:off x="7605015" y="4506981"/>
            <a:ext cx="111927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/>
              <a:t>03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802999" y="3067796"/>
            <a:ext cx="2157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Conception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986756" y="3067796"/>
            <a:ext cx="2157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err="1"/>
              <a:t>Développement</a:t>
            </a:r>
            <a:endParaRPr lang="en-US" sz="1400" dirty="0"/>
          </a:p>
        </p:txBody>
      </p:sp>
      <p:sp>
        <p:nvSpPr>
          <p:cNvPr id="38" name="Rectangle 37"/>
          <p:cNvSpPr/>
          <p:nvPr/>
        </p:nvSpPr>
        <p:spPr>
          <a:xfrm>
            <a:off x="7120017" y="3067796"/>
            <a:ext cx="2157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err="1"/>
              <a:t>Recettes</a:t>
            </a:r>
            <a:endParaRPr lang="en-US" sz="1400" dirty="0"/>
          </a:p>
        </p:txBody>
      </p:sp>
      <p:sp>
        <p:nvSpPr>
          <p:cNvPr id="42" name="Freeform 121"/>
          <p:cNvSpPr>
            <a:spLocks noEditPoints="1"/>
          </p:cNvSpPr>
          <p:nvPr/>
        </p:nvSpPr>
        <p:spPr bwMode="auto">
          <a:xfrm>
            <a:off x="3666778" y="2339821"/>
            <a:ext cx="536698" cy="437091"/>
          </a:xfrm>
          <a:custGeom>
            <a:avLst/>
            <a:gdLst>
              <a:gd name="T0" fmla="*/ 333 w 703"/>
              <a:gd name="T1" fmla="*/ 406 h 572"/>
              <a:gd name="T2" fmla="*/ 198 w 703"/>
              <a:gd name="T3" fmla="*/ 553 h 572"/>
              <a:gd name="T4" fmla="*/ 157 w 703"/>
              <a:gd name="T5" fmla="*/ 568 h 572"/>
              <a:gd name="T6" fmla="*/ 79 w 703"/>
              <a:gd name="T7" fmla="*/ 460 h 572"/>
              <a:gd name="T8" fmla="*/ 207 w 703"/>
              <a:gd name="T9" fmla="*/ 350 h 572"/>
              <a:gd name="T10" fmla="*/ 112 w 703"/>
              <a:gd name="T11" fmla="*/ 218 h 572"/>
              <a:gd name="T12" fmla="*/ 17 w 703"/>
              <a:gd name="T13" fmla="*/ 75 h 572"/>
              <a:gd name="T14" fmla="*/ 82 w 703"/>
              <a:gd name="T15" fmla="*/ 129 h 572"/>
              <a:gd name="T16" fmla="*/ 76 w 703"/>
              <a:gd name="T17" fmla="*/ 24 h 572"/>
              <a:gd name="T18" fmla="*/ 112 w 703"/>
              <a:gd name="T19" fmla="*/ 8 h 572"/>
              <a:gd name="T20" fmla="*/ 317 w 703"/>
              <a:gd name="T21" fmla="*/ 245 h 572"/>
              <a:gd name="T22" fmla="*/ 381 w 703"/>
              <a:gd name="T23" fmla="*/ 208 h 572"/>
              <a:gd name="T24" fmla="*/ 400 w 703"/>
              <a:gd name="T25" fmla="*/ 75 h 572"/>
              <a:gd name="T26" fmla="*/ 300 w 703"/>
              <a:gd name="T27" fmla="*/ 32 h 572"/>
              <a:gd name="T28" fmla="*/ 563 w 703"/>
              <a:gd name="T29" fmla="*/ 80 h 572"/>
              <a:gd name="T30" fmla="*/ 609 w 703"/>
              <a:gd name="T31" fmla="*/ 172 h 572"/>
              <a:gd name="T32" fmla="*/ 695 w 703"/>
              <a:gd name="T33" fmla="*/ 219 h 572"/>
              <a:gd name="T34" fmla="*/ 611 w 703"/>
              <a:gd name="T35" fmla="*/ 324 h 572"/>
              <a:gd name="T36" fmla="*/ 557 w 703"/>
              <a:gd name="T37" fmla="*/ 265 h 572"/>
              <a:gd name="T38" fmla="*/ 439 w 703"/>
              <a:gd name="T39" fmla="*/ 265 h 572"/>
              <a:gd name="T40" fmla="*/ 402 w 703"/>
              <a:gd name="T41" fmla="*/ 330 h 572"/>
              <a:gd name="T42" fmla="*/ 555 w 703"/>
              <a:gd name="T43" fmla="*/ 556 h 572"/>
              <a:gd name="T44" fmla="*/ 338 w 703"/>
              <a:gd name="T45" fmla="*/ 392 h 572"/>
              <a:gd name="T46" fmla="*/ 545 w 703"/>
              <a:gd name="T47" fmla="*/ 546 h 572"/>
              <a:gd name="T48" fmla="*/ 387 w 703"/>
              <a:gd name="T49" fmla="*/ 336 h 572"/>
              <a:gd name="T50" fmla="*/ 425 w 703"/>
              <a:gd name="T51" fmla="*/ 276 h 572"/>
              <a:gd name="T52" fmla="*/ 423 w 703"/>
              <a:gd name="T53" fmla="*/ 265 h 572"/>
              <a:gd name="T54" fmla="*/ 560 w 703"/>
              <a:gd name="T55" fmla="*/ 217 h 572"/>
              <a:gd name="T56" fmla="*/ 606 w 703"/>
              <a:gd name="T57" fmla="*/ 308 h 572"/>
              <a:gd name="T58" fmla="*/ 685 w 703"/>
              <a:gd name="T59" fmla="*/ 229 h 572"/>
              <a:gd name="T60" fmla="*/ 644 w 703"/>
              <a:gd name="T61" fmla="*/ 193 h 572"/>
              <a:gd name="T62" fmla="*/ 594 w 703"/>
              <a:gd name="T63" fmla="*/ 142 h 572"/>
              <a:gd name="T64" fmla="*/ 314 w 703"/>
              <a:gd name="T65" fmla="*/ 28 h 572"/>
              <a:gd name="T66" fmla="*/ 324 w 703"/>
              <a:gd name="T67" fmla="*/ 29 h 572"/>
              <a:gd name="T68" fmla="*/ 414 w 703"/>
              <a:gd name="T69" fmla="*/ 195 h 572"/>
              <a:gd name="T70" fmla="*/ 377 w 703"/>
              <a:gd name="T71" fmla="*/ 222 h 572"/>
              <a:gd name="T72" fmla="*/ 359 w 703"/>
              <a:gd name="T73" fmla="*/ 230 h 572"/>
              <a:gd name="T74" fmla="*/ 200 w 703"/>
              <a:gd name="T75" fmla="*/ 148 h 572"/>
              <a:gd name="T76" fmla="*/ 112 w 703"/>
              <a:gd name="T77" fmla="*/ 22 h 572"/>
              <a:gd name="T78" fmla="*/ 131 w 703"/>
              <a:gd name="T79" fmla="*/ 132 h 572"/>
              <a:gd name="T80" fmla="*/ 22 w 703"/>
              <a:gd name="T81" fmla="*/ 95 h 572"/>
              <a:gd name="T82" fmla="*/ 140 w 703"/>
              <a:gd name="T83" fmla="*/ 199 h 572"/>
              <a:gd name="T84" fmla="*/ 255 w 703"/>
              <a:gd name="T85" fmla="*/ 318 h 572"/>
              <a:gd name="T86" fmla="*/ 98 w 703"/>
              <a:gd name="T87" fmla="*/ 464 h 572"/>
              <a:gd name="T88" fmla="*/ 142 w 703"/>
              <a:gd name="T89" fmla="*/ 533 h 572"/>
              <a:gd name="T90" fmla="*/ 178 w 703"/>
              <a:gd name="T91" fmla="*/ 557 h 572"/>
              <a:gd name="T92" fmla="*/ 299 w 703"/>
              <a:gd name="T93" fmla="*/ 417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03" h="572">
                <a:moveTo>
                  <a:pt x="518" y="572"/>
                </a:moveTo>
                <a:cubicBezTo>
                  <a:pt x="505" y="572"/>
                  <a:pt x="494" y="568"/>
                  <a:pt x="486" y="559"/>
                </a:cubicBezTo>
                <a:cubicBezTo>
                  <a:pt x="333" y="406"/>
                  <a:pt x="333" y="406"/>
                  <a:pt x="333" y="406"/>
                </a:cubicBezTo>
                <a:cubicBezTo>
                  <a:pt x="324" y="414"/>
                  <a:pt x="316" y="421"/>
                  <a:pt x="308" y="428"/>
                </a:cubicBezTo>
                <a:cubicBezTo>
                  <a:pt x="296" y="438"/>
                  <a:pt x="285" y="448"/>
                  <a:pt x="272" y="461"/>
                </a:cubicBezTo>
                <a:cubicBezTo>
                  <a:pt x="252" y="481"/>
                  <a:pt x="216" y="530"/>
                  <a:pt x="198" y="553"/>
                </a:cubicBezTo>
                <a:cubicBezTo>
                  <a:pt x="190" y="565"/>
                  <a:pt x="188" y="567"/>
                  <a:pt x="187" y="568"/>
                </a:cubicBezTo>
                <a:cubicBezTo>
                  <a:pt x="184" y="571"/>
                  <a:pt x="177" y="572"/>
                  <a:pt x="172" y="572"/>
                </a:cubicBezTo>
                <a:cubicBezTo>
                  <a:pt x="167" y="572"/>
                  <a:pt x="160" y="571"/>
                  <a:pt x="157" y="568"/>
                </a:cubicBezTo>
                <a:cubicBezTo>
                  <a:pt x="155" y="566"/>
                  <a:pt x="145" y="556"/>
                  <a:pt x="132" y="543"/>
                </a:cubicBezTo>
                <a:cubicBezTo>
                  <a:pt x="132" y="543"/>
                  <a:pt x="83" y="494"/>
                  <a:pt x="79" y="490"/>
                </a:cubicBezTo>
                <a:cubicBezTo>
                  <a:pt x="74" y="484"/>
                  <a:pt x="73" y="466"/>
                  <a:pt x="79" y="460"/>
                </a:cubicBezTo>
                <a:cubicBezTo>
                  <a:pt x="80" y="459"/>
                  <a:pt x="82" y="457"/>
                  <a:pt x="90" y="452"/>
                </a:cubicBezTo>
                <a:cubicBezTo>
                  <a:pt x="108" y="441"/>
                  <a:pt x="144" y="418"/>
                  <a:pt x="163" y="398"/>
                </a:cubicBezTo>
                <a:cubicBezTo>
                  <a:pt x="176" y="385"/>
                  <a:pt x="191" y="368"/>
                  <a:pt x="207" y="350"/>
                </a:cubicBezTo>
                <a:cubicBezTo>
                  <a:pt x="218" y="338"/>
                  <a:pt x="229" y="325"/>
                  <a:pt x="240" y="314"/>
                </a:cubicBezTo>
                <a:cubicBezTo>
                  <a:pt x="140" y="214"/>
                  <a:pt x="140" y="214"/>
                  <a:pt x="140" y="214"/>
                </a:cubicBezTo>
                <a:cubicBezTo>
                  <a:pt x="131" y="216"/>
                  <a:pt x="121" y="218"/>
                  <a:pt x="112" y="218"/>
                </a:cubicBezTo>
                <a:cubicBezTo>
                  <a:pt x="84" y="218"/>
                  <a:pt x="57" y="207"/>
                  <a:pt x="37" y="187"/>
                </a:cubicBezTo>
                <a:cubicBezTo>
                  <a:pt x="9" y="159"/>
                  <a:pt x="0" y="118"/>
                  <a:pt x="12" y="80"/>
                </a:cubicBezTo>
                <a:cubicBezTo>
                  <a:pt x="13" y="77"/>
                  <a:pt x="15" y="76"/>
                  <a:pt x="17" y="75"/>
                </a:cubicBezTo>
                <a:cubicBezTo>
                  <a:pt x="19" y="74"/>
                  <a:pt x="22" y="75"/>
                  <a:pt x="24" y="77"/>
                </a:cubicBezTo>
                <a:cubicBezTo>
                  <a:pt x="75" y="128"/>
                  <a:pt x="75" y="128"/>
                  <a:pt x="75" y="128"/>
                </a:cubicBezTo>
                <a:cubicBezTo>
                  <a:pt x="76" y="129"/>
                  <a:pt x="78" y="129"/>
                  <a:pt x="82" y="129"/>
                </a:cubicBezTo>
                <a:cubicBezTo>
                  <a:pt x="96" y="129"/>
                  <a:pt x="117" y="125"/>
                  <a:pt x="121" y="122"/>
                </a:cubicBezTo>
                <a:cubicBezTo>
                  <a:pt x="125" y="115"/>
                  <a:pt x="129" y="83"/>
                  <a:pt x="127" y="76"/>
                </a:cubicBezTo>
                <a:cubicBezTo>
                  <a:pt x="76" y="24"/>
                  <a:pt x="76" y="24"/>
                  <a:pt x="76" y="24"/>
                </a:cubicBezTo>
                <a:cubicBezTo>
                  <a:pt x="74" y="23"/>
                  <a:pt x="74" y="20"/>
                  <a:pt x="74" y="18"/>
                </a:cubicBezTo>
                <a:cubicBezTo>
                  <a:pt x="75" y="15"/>
                  <a:pt x="77" y="14"/>
                  <a:pt x="79" y="13"/>
                </a:cubicBezTo>
                <a:cubicBezTo>
                  <a:pt x="89" y="9"/>
                  <a:pt x="101" y="8"/>
                  <a:pt x="112" y="8"/>
                </a:cubicBezTo>
                <a:cubicBezTo>
                  <a:pt x="140" y="8"/>
                  <a:pt x="166" y="18"/>
                  <a:pt x="186" y="38"/>
                </a:cubicBezTo>
                <a:cubicBezTo>
                  <a:pt x="213" y="65"/>
                  <a:pt x="223" y="104"/>
                  <a:pt x="213" y="141"/>
                </a:cubicBezTo>
                <a:cubicBezTo>
                  <a:pt x="317" y="245"/>
                  <a:pt x="317" y="245"/>
                  <a:pt x="317" y="245"/>
                </a:cubicBezTo>
                <a:cubicBezTo>
                  <a:pt x="330" y="235"/>
                  <a:pt x="342" y="226"/>
                  <a:pt x="351" y="219"/>
                </a:cubicBezTo>
                <a:cubicBezTo>
                  <a:pt x="356" y="215"/>
                  <a:pt x="360" y="212"/>
                  <a:pt x="362" y="211"/>
                </a:cubicBezTo>
                <a:cubicBezTo>
                  <a:pt x="368" y="206"/>
                  <a:pt x="375" y="205"/>
                  <a:pt x="381" y="208"/>
                </a:cubicBezTo>
                <a:cubicBezTo>
                  <a:pt x="387" y="203"/>
                  <a:pt x="387" y="203"/>
                  <a:pt x="387" y="203"/>
                </a:cubicBezTo>
                <a:cubicBezTo>
                  <a:pt x="404" y="185"/>
                  <a:pt x="404" y="185"/>
                  <a:pt x="404" y="185"/>
                </a:cubicBezTo>
                <a:cubicBezTo>
                  <a:pt x="424" y="165"/>
                  <a:pt x="450" y="125"/>
                  <a:pt x="400" y="75"/>
                </a:cubicBezTo>
                <a:cubicBezTo>
                  <a:pt x="369" y="45"/>
                  <a:pt x="332" y="43"/>
                  <a:pt x="324" y="43"/>
                </a:cubicBezTo>
                <a:cubicBezTo>
                  <a:pt x="321" y="43"/>
                  <a:pt x="319" y="43"/>
                  <a:pt x="318" y="43"/>
                </a:cubicBezTo>
                <a:cubicBezTo>
                  <a:pt x="310" y="45"/>
                  <a:pt x="302" y="40"/>
                  <a:pt x="300" y="32"/>
                </a:cubicBezTo>
                <a:cubicBezTo>
                  <a:pt x="299" y="25"/>
                  <a:pt x="301" y="19"/>
                  <a:pt x="307" y="16"/>
                </a:cubicBezTo>
                <a:cubicBezTo>
                  <a:pt x="325" y="6"/>
                  <a:pt x="354" y="0"/>
                  <a:pt x="383" y="0"/>
                </a:cubicBezTo>
                <a:cubicBezTo>
                  <a:pt x="429" y="0"/>
                  <a:pt x="497" y="14"/>
                  <a:pt x="563" y="80"/>
                </a:cubicBezTo>
                <a:cubicBezTo>
                  <a:pt x="593" y="110"/>
                  <a:pt x="606" y="127"/>
                  <a:pt x="608" y="140"/>
                </a:cubicBezTo>
                <a:cubicBezTo>
                  <a:pt x="609" y="146"/>
                  <a:pt x="608" y="152"/>
                  <a:pt x="608" y="157"/>
                </a:cubicBezTo>
                <a:cubicBezTo>
                  <a:pt x="607" y="164"/>
                  <a:pt x="607" y="169"/>
                  <a:pt x="609" y="172"/>
                </a:cubicBezTo>
                <a:cubicBezTo>
                  <a:pt x="617" y="179"/>
                  <a:pt x="627" y="181"/>
                  <a:pt x="642" y="179"/>
                </a:cubicBezTo>
                <a:cubicBezTo>
                  <a:pt x="649" y="178"/>
                  <a:pt x="657" y="181"/>
                  <a:pt x="662" y="186"/>
                </a:cubicBezTo>
                <a:cubicBezTo>
                  <a:pt x="695" y="219"/>
                  <a:pt x="695" y="219"/>
                  <a:pt x="695" y="219"/>
                </a:cubicBezTo>
                <a:cubicBezTo>
                  <a:pt x="703" y="227"/>
                  <a:pt x="703" y="240"/>
                  <a:pt x="695" y="249"/>
                </a:cubicBezTo>
                <a:cubicBezTo>
                  <a:pt x="626" y="318"/>
                  <a:pt x="626" y="318"/>
                  <a:pt x="626" y="318"/>
                </a:cubicBezTo>
                <a:cubicBezTo>
                  <a:pt x="622" y="322"/>
                  <a:pt x="616" y="324"/>
                  <a:pt x="611" y="324"/>
                </a:cubicBezTo>
                <a:cubicBezTo>
                  <a:pt x="605" y="324"/>
                  <a:pt x="600" y="322"/>
                  <a:pt x="596" y="318"/>
                </a:cubicBezTo>
                <a:cubicBezTo>
                  <a:pt x="563" y="285"/>
                  <a:pt x="563" y="285"/>
                  <a:pt x="563" y="285"/>
                </a:cubicBezTo>
                <a:cubicBezTo>
                  <a:pt x="558" y="280"/>
                  <a:pt x="556" y="273"/>
                  <a:pt x="557" y="265"/>
                </a:cubicBezTo>
                <a:cubicBezTo>
                  <a:pt x="561" y="247"/>
                  <a:pt x="558" y="235"/>
                  <a:pt x="550" y="227"/>
                </a:cubicBezTo>
                <a:cubicBezTo>
                  <a:pt x="537" y="214"/>
                  <a:pt x="528" y="210"/>
                  <a:pt x="512" y="212"/>
                </a:cubicBezTo>
                <a:cubicBezTo>
                  <a:pt x="498" y="214"/>
                  <a:pt x="471" y="234"/>
                  <a:pt x="439" y="265"/>
                </a:cubicBezTo>
                <a:cubicBezTo>
                  <a:pt x="442" y="272"/>
                  <a:pt x="442" y="279"/>
                  <a:pt x="436" y="285"/>
                </a:cubicBezTo>
                <a:cubicBezTo>
                  <a:pt x="435" y="287"/>
                  <a:pt x="432" y="291"/>
                  <a:pt x="428" y="296"/>
                </a:cubicBezTo>
                <a:cubicBezTo>
                  <a:pt x="421" y="305"/>
                  <a:pt x="412" y="317"/>
                  <a:pt x="402" y="330"/>
                </a:cubicBezTo>
                <a:cubicBezTo>
                  <a:pt x="559" y="487"/>
                  <a:pt x="559" y="487"/>
                  <a:pt x="559" y="487"/>
                </a:cubicBezTo>
                <a:cubicBezTo>
                  <a:pt x="567" y="496"/>
                  <a:pt x="572" y="508"/>
                  <a:pt x="571" y="521"/>
                </a:cubicBezTo>
                <a:cubicBezTo>
                  <a:pt x="570" y="534"/>
                  <a:pt x="565" y="546"/>
                  <a:pt x="555" y="556"/>
                </a:cubicBezTo>
                <a:cubicBezTo>
                  <a:pt x="545" y="566"/>
                  <a:pt x="531" y="572"/>
                  <a:pt x="518" y="572"/>
                </a:cubicBezTo>
                <a:close/>
                <a:moveTo>
                  <a:pt x="333" y="390"/>
                </a:moveTo>
                <a:cubicBezTo>
                  <a:pt x="335" y="390"/>
                  <a:pt x="337" y="390"/>
                  <a:pt x="338" y="392"/>
                </a:cubicBezTo>
                <a:cubicBezTo>
                  <a:pt x="496" y="550"/>
                  <a:pt x="496" y="550"/>
                  <a:pt x="496" y="550"/>
                </a:cubicBezTo>
                <a:cubicBezTo>
                  <a:pt x="502" y="555"/>
                  <a:pt x="509" y="558"/>
                  <a:pt x="518" y="558"/>
                </a:cubicBezTo>
                <a:cubicBezTo>
                  <a:pt x="527" y="558"/>
                  <a:pt x="538" y="554"/>
                  <a:pt x="545" y="546"/>
                </a:cubicBezTo>
                <a:cubicBezTo>
                  <a:pt x="552" y="539"/>
                  <a:pt x="557" y="530"/>
                  <a:pt x="557" y="520"/>
                </a:cubicBezTo>
                <a:cubicBezTo>
                  <a:pt x="558" y="511"/>
                  <a:pt x="555" y="503"/>
                  <a:pt x="549" y="497"/>
                </a:cubicBezTo>
                <a:cubicBezTo>
                  <a:pt x="387" y="336"/>
                  <a:pt x="387" y="336"/>
                  <a:pt x="387" y="336"/>
                </a:cubicBezTo>
                <a:cubicBezTo>
                  <a:pt x="385" y="333"/>
                  <a:pt x="385" y="329"/>
                  <a:pt x="387" y="326"/>
                </a:cubicBezTo>
                <a:cubicBezTo>
                  <a:pt x="399" y="312"/>
                  <a:pt x="409" y="297"/>
                  <a:pt x="416" y="288"/>
                </a:cubicBezTo>
                <a:cubicBezTo>
                  <a:pt x="421" y="282"/>
                  <a:pt x="424" y="278"/>
                  <a:pt x="425" y="276"/>
                </a:cubicBezTo>
                <a:cubicBezTo>
                  <a:pt x="428" y="274"/>
                  <a:pt x="428" y="272"/>
                  <a:pt x="425" y="270"/>
                </a:cubicBezTo>
                <a:cubicBezTo>
                  <a:pt x="425" y="270"/>
                  <a:pt x="425" y="269"/>
                  <a:pt x="425" y="269"/>
                </a:cubicBezTo>
                <a:cubicBezTo>
                  <a:pt x="423" y="268"/>
                  <a:pt x="423" y="267"/>
                  <a:pt x="423" y="265"/>
                </a:cubicBezTo>
                <a:cubicBezTo>
                  <a:pt x="422" y="263"/>
                  <a:pt x="423" y="261"/>
                  <a:pt x="425" y="259"/>
                </a:cubicBezTo>
                <a:cubicBezTo>
                  <a:pt x="451" y="233"/>
                  <a:pt x="487" y="201"/>
                  <a:pt x="511" y="198"/>
                </a:cubicBezTo>
                <a:cubicBezTo>
                  <a:pt x="534" y="196"/>
                  <a:pt x="547" y="204"/>
                  <a:pt x="560" y="217"/>
                </a:cubicBezTo>
                <a:cubicBezTo>
                  <a:pt x="571" y="228"/>
                  <a:pt x="575" y="245"/>
                  <a:pt x="571" y="267"/>
                </a:cubicBezTo>
                <a:cubicBezTo>
                  <a:pt x="571" y="269"/>
                  <a:pt x="570" y="273"/>
                  <a:pt x="573" y="275"/>
                </a:cubicBezTo>
                <a:cubicBezTo>
                  <a:pt x="606" y="308"/>
                  <a:pt x="606" y="308"/>
                  <a:pt x="606" y="308"/>
                </a:cubicBezTo>
                <a:cubicBezTo>
                  <a:pt x="608" y="310"/>
                  <a:pt x="613" y="310"/>
                  <a:pt x="616" y="308"/>
                </a:cubicBezTo>
                <a:cubicBezTo>
                  <a:pt x="685" y="239"/>
                  <a:pt x="685" y="239"/>
                  <a:pt x="685" y="239"/>
                </a:cubicBezTo>
                <a:cubicBezTo>
                  <a:pt x="687" y="236"/>
                  <a:pt x="687" y="232"/>
                  <a:pt x="685" y="229"/>
                </a:cubicBezTo>
                <a:cubicBezTo>
                  <a:pt x="652" y="196"/>
                  <a:pt x="652" y="196"/>
                  <a:pt x="652" y="196"/>
                </a:cubicBezTo>
                <a:cubicBezTo>
                  <a:pt x="650" y="194"/>
                  <a:pt x="647" y="193"/>
                  <a:pt x="645" y="193"/>
                </a:cubicBezTo>
                <a:cubicBezTo>
                  <a:pt x="645" y="193"/>
                  <a:pt x="644" y="193"/>
                  <a:pt x="644" y="193"/>
                </a:cubicBezTo>
                <a:cubicBezTo>
                  <a:pt x="624" y="196"/>
                  <a:pt x="610" y="192"/>
                  <a:pt x="600" y="182"/>
                </a:cubicBezTo>
                <a:cubicBezTo>
                  <a:pt x="592" y="174"/>
                  <a:pt x="593" y="164"/>
                  <a:pt x="594" y="155"/>
                </a:cubicBezTo>
                <a:cubicBezTo>
                  <a:pt x="594" y="151"/>
                  <a:pt x="595" y="146"/>
                  <a:pt x="594" y="142"/>
                </a:cubicBezTo>
                <a:cubicBezTo>
                  <a:pt x="592" y="129"/>
                  <a:pt x="563" y="100"/>
                  <a:pt x="553" y="90"/>
                </a:cubicBezTo>
                <a:cubicBezTo>
                  <a:pt x="490" y="27"/>
                  <a:pt x="426" y="14"/>
                  <a:pt x="383" y="14"/>
                </a:cubicBezTo>
                <a:cubicBezTo>
                  <a:pt x="351" y="14"/>
                  <a:pt x="326" y="21"/>
                  <a:pt x="314" y="28"/>
                </a:cubicBezTo>
                <a:cubicBezTo>
                  <a:pt x="314" y="28"/>
                  <a:pt x="314" y="29"/>
                  <a:pt x="314" y="29"/>
                </a:cubicBezTo>
                <a:cubicBezTo>
                  <a:pt x="315" y="30"/>
                  <a:pt x="315" y="30"/>
                  <a:pt x="315" y="30"/>
                </a:cubicBezTo>
                <a:cubicBezTo>
                  <a:pt x="318" y="29"/>
                  <a:pt x="321" y="29"/>
                  <a:pt x="324" y="29"/>
                </a:cubicBezTo>
                <a:cubicBezTo>
                  <a:pt x="333" y="29"/>
                  <a:pt x="375" y="31"/>
                  <a:pt x="410" y="65"/>
                </a:cubicBezTo>
                <a:cubicBezTo>
                  <a:pt x="435" y="90"/>
                  <a:pt x="446" y="116"/>
                  <a:pt x="442" y="143"/>
                </a:cubicBezTo>
                <a:cubicBezTo>
                  <a:pt x="439" y="168"/>
                  <a:pt x="423" y="186"/>
                  <a:pt x="414" y="195"/>
                </a:cubicBezTo>
                <a:cubicBezTo>
                  <a:pt x="396" y="213"/>
                  <a:pt x="396" y="213"/>
                  <a:pt x="396" y="213"/>
                </a:cubicBezTo>
                <a:cubicBezTo>
                  <a:pt x="387" y="222"/>
                  <a:pt x="387" y="222"/>
                  <a:pt x="387" y="222"/>
                </a:cubicBezTo>
                <a:cubicBezTo>
                  <a:pt x="384" y="224"/>
                  <a:pt x="380" y="224"/>
                  <a:pt x="377" y="222"/>
                </a:cubicBezTo>
                <a:cubicBezTo>
                  <a:pt x="376" y="221"/>
                  <a:pt x="375" y="220"/>
                  <a:pt x="374" y="220"/>
                </a:cubicBezTo>
                <a:cubicBezTo>
                  <a:pt x="373" y="220"/>
                  <a:pt x="372" y="220"/>
                  <a:pt x="371" y="222"/>
                </a:cubicBezTo>
                <a:cubicBezTo>
                  <a:pt x="369" y="223"/>
                  <a:pt x="365" y="226"/>
                  <a:pt x="359" y="230"/>
                </a:cubicBezTo>
                <a:cubicBezTo>
                  <a:pt x="350" y="237"/>
                  <a:pt x="336" y="248"/>
                  <a:pt x="321" y="260"/>
                </a:cubicBezTo>
                <a:cubicBezTo>
                  <a:pt x="318" y="262"/>
                  <a:pt x="314" y="262"/>
                  <a:pt x="311" y="260"/>
                </a:cubicBezTo>
                <a:cubicBezTo>
                  <a:pt x="200" y="148"/>
                  <a:pt x="200" y="148"/>
                  <a:pt x="200" y="148"/>
                </a:cubicBezTo>
                <a:cubicBezTo>
                  <a:pt x="198" y="146"/>
                  <a:pt x="197" y="144"/>
                  <a:pt x="198" y="141"/>
                </a:cubicBezTo>
                <a:cubicBezTo>
                  <a:pt x="209" y="108"/>
                  <a:pt x="201" y="73"/>
                  <a:pt x="176" y="48"/>
                </a:cubicBezTo>
                <a:cubicBezTo>
                  <a:pt x="159" y="31"/>
                  <a:pt x="136" y="22"/>
                  <a:pt x="112" y="22"/>
                </a:cubicBezTo>
                <a:cubicBezTo>
                  <a:pt x="106" y="22"/>
                  <a:pt x="100" y="22"/>
                  <a:pt x="95" y="23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47" y="75"/>
                  <a:pt x="138" y="125"/>
                  <a:pt x="131" y="132"/>
                </a:cubicBezTo>
                <a:cubicBezTo>
                  <a:pt x="124" y="139"/>
                  <a:pt x="95" y="143"/>
                  <a:pt x="82" y="143"/>
                </a:cubicBezTo>
                <a:cubicBezTo>
                  <a:pt x="73" y="143"/>
                  <a:pt x="69" y="142"/>
                  <a:pt x="66" y="139"/>
                </a:cubicBezTo>
                <a:cubicBezTo>
                  <a:pt x="22" y="95"/>
                  <a:pt x="22" y="95"/>
                  <a:pt x="22" y="95"/>
                </a:cubicBezTo>
                <a:cubicBezTo>
                  <a:pt x="17" y="125"/>
                  <a:pt x="26" y="155"/>
                  <a:pt x="47" y="177"/>
                </a:cubicBezTo>
                <a:cubicBezTo>
                  <a:pt x="65" y="194"/>
                  <a:pt x="87" y="204"/>
                  <a:pt x="112" y="204"/>
                </a:cubicBezTo>
                <a:cubicBezTo>
                  <a:pt x="121" y="204"/>
                  <a:pt x="131" y="202"/>
                  <a:pt x="140" y="199"/>
                </a:cubicBezTo>
                <a:cubicBezTo>
                  <a:pt x="143" y="198"/>
                  <a:pt x="145" y="199"/>
                  <a:pt x="147" y="201"/>
                </a:cubicBezTo>
                <a:cubicBezTo>
                  <a:pt x="255" y="308"/>
                  <a:pt x="255" y="308"/>
                  <a:pt x="255" y="308"/>
                </a:cubicBezTo>
                <a:cubicBezTo>
                  <a:pt x="258" y="311"/>
                  <a:pt x="258" y="315"/>
                  <a:pt x="255" y="318"/>
                </a:cubicBezTo>
                <a:cubicBezTo>
                  <a:pt x="243" y="331"/>
                  <a:pt x="230" y="346"/>
                  <a:pt x="217" y="360"/>
                </a:cubicBezTo>
                <a:cubicBezTo>
                  <a:pt x="201" y="378"/>
                  <a:pt x="186" y="395"/>
                  <a:pt x="173" y="408"/>
                </a:cubicBezTo>
                <a:cubicBezTo>
                  <a:pt x="152" y="428"/>
                  <a:pt x="116" y="452"/>
                  <a:pt x="98" y="464"/>
                </a:cubicBezTo>
                <a:cubicBezTo>
                  <a:pt x="95" y="466"/>
                  <a:pt x="91" y="468"/>
                  <a:pt x="89" y="469"/>
                </a:cubicBezTo>
                <a:cubicBezTo>
                  <a:pt x="89" y="472"/>
                  <a:pt x="89" y="479"/>
                  <a:pt x="90" y="481"/>
                </a:cubicBezTo>
                <a:cubicBezTo>
                  <a:pt x="95" y="486"/>
                  <a:pt x="142" y="533"/>
                  <a:pt x="142" y="533"/>
                </a:cubicBezTo>
                <a:cubicBezTo>
                  <a:pt x="154" y="545"/>
                  <a:pt x="164" y="555"/>
                  <a:pt x="166" y="557"/>
                </a:cubicBezTo>
                <a:cubicBezTo>
                  <a:pt x="167" y="558"/>
                  <a:pt x="169" y="558"/>
                  <a:pt x="172" y="558"/>
                </a:cubicBezTo>
                <a:cubicBezTo>
                  <a:pt x="175" y="558"/>
                  <a:pt x="177" y="558"/>
                  <a:pt x="178" y="557"/>
                </a:cubicBezTo>
                <a:cubicBezTo>
                  <a:pt x="179" y="556"/>
                  <a:pt x="183" y="551"/>
                  <a:pt x="187" y="545"/>
                </a:cubicBezTo>
                <a:cubicBezTo>
                  <a:pt x="204" y="521"/>
                  <a:pt x="241" y="472"/>
                  <a:pt x="262" y="451"/>
                </a:cubicBezTo>
                <a:cubicBezTo>
                  <a:pt x="275" y="438"/>
                  <a:pt x="287" y="428"/>
                  <a:pt x="299" y="417"/>
                </a:cubicBezTo>
                <a:cubicBezTo>
                  <a:pt x="309" y="409"/>
                  <a:pt x="318" y="401"/>
                  <a:pt x="329" y="392"/>
                </a:cubicBezTo>
                <a:cubicBezTo>
                  <a:pt x="330" y="390"/>
                  <a:pt x="332" y="390"/>
                  <a:pt x="333" y="3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22">
            <a:extLst>
              <a:ext uri="{FF2B5EF4-FFF2-40B4-BE49-F238E27FC236}">
                <a16:creationId xmlns:a16="http://schemas.microsoft.com/office/drawing/2014/main" id="{3067AA90-2611-460E-A80B-426274C52898}"/>
              </a:ext>
            </a:extLst>
          </p:cNvPr>
          <p:cNvSpPr>
            <a:spLocks noEditPoints="1"/>
          </p:cNvSpPr>
          <p:nvPr/>
        </p:nvSpPr>
        <p:spPr bwMode="auto">
          <a:xfrm>
            <a:off x="5796316" y="2348880"/>
            <a:ext cx="525419" cy="396622"/>
          </a:xfrm>
          <a:custGeom>
            <a:avLst/>
            <a:gdLst>
              <a:gd name="T0" fmla="*/ 267 w 431"/>
              <a:gd name="T1" fmla="*/ 136 h 325"/>
              <a:gd name="T2" fmla="*/ 370 w 431"/>
              <a:gd name="T3" fmla="*/ 185 h 325"/>
              <a:gd name="T4" fmla="*/ 267 w 431"/>
              <a:gd name="T5" fmla="*/ 239 h 325"/>
              <a:gd name="T6" fmla="*/ 265 w 431"/>
              <a:gd name="T7" fmla="*/ 245 h 325"/>
              <a:gd name="T8" fmla="*/ 269 w 431"/>
              <a:gd name="T9" fmla="*/ 248 h 325"/>
              <a:gd name="T10" fmla="*/ 271 w 431"/>
              <a:gd name="T11" fmla="*/ 247 h 325"/>
              <a:gd name="T12" fmla="*/ 383 w 431"/>
              <a:gd name="T13" fmla="*/ 188 h 325"/>
              <a:gd name="T14" fmla="*/ 386 w 431"/>
              <a:gd name="T15" fmla="*/ 184 h 325"/>
              <a:gd name="T16" fmla="*/ 383 w 431"/>
              <a:gd name="T17" fmla="*/ 180 h 325"/>
              <a:gd name="T18" fmla="*/ 271 w 431"/>
              <a:gd name="T19" fmla="*/ 128 h 325"/>
              <a:gd name="T20" fmla="*/ 265 w 431"/>
              <a:gd name="T21" fmla="*/ 130 h 325"/>
              <a:gd name="T22" fmla="*/ 267 w 431"/>
              <a:gd name="T23" fmla="*/ 136 h 325"/>
              <a:gd name="T24" fmla="*/ 202 w 431"/>
              <a:gd name="T25" fmla="*/ 268 h 325"/>
              <a:gd name="T26" fmla="*/ 203 w 431"/>
              <a:gd name="T27" fmla="*/ 268 h 325"/>
              <a:gd name="T28" fmla="*/ 207 w 431"/>
              <a:gd name="T29" fmla="*/ 265 h 325"/>
              <a:gd name="T30" fmla="*/ 252 w 431"/>
              <a:gd name="T31" fmla="*/ 113 h 325"/>
              <a:gd name="T32" fmla="*/ 248 w 431"/>
              <a:gd name="T33" fmla="*/ 107 h 325"/>
              <a:gd name="T34" fmla="*/ 243 w 431"/>
              <a:gd name="T35" fmla="*/ 110 h 325"/>
              <a:gd name="T36" fmla="*/ 198 w 431"/>
              <a:gd name="T37" fmla="*/ 262 h 325"/>
              <a:gd name="T38" fmla="*/ 202 w 431"/>
              <a:gd name="T39" fmla="*/ 268 h 325"/>
              <a:gd name="T40" fmla="*/ 386 w 431"/>
              <a:gd name="T41" fmla="*/ 0 h 325"/>
              <a:gd name="T42" fmla="*/ 46 w 431"/>
              <a:gd name="T43" fmla="*/ 0 h 325"/>
              <a:gd name="T44" fmla="*/ 0 w 431"/>
              <a:gd name="T45" fmla="*/ 47 h 325"/>
              <a:gd name="T46" fmla="*/ 0 w 431"/>
              <a:gd name="T47" fmla="*/ 320 h 325"/>
              <a:gd name="T48" fmla="*/ 5 w 431"/>
              <a:gd name="T49" fmla="*/ 325 h 325"/>
              <a:gd name="T50" fmla="*/ 427 w 431"/>
              <a:gd name="T51" fmla="*/ 325 h 325"/>
              <a:gd name="T52" fmla="*/ 431 w 431"/>
              <a:gd name="T53" fmla="*/ 320 h 325"/>
              <a:gd name="T54" fmla="*/ 431 w 431"/>
              <a:gd name="T55" fmla="*/ 47 h 325"/>
              <a:gd name="T56" fmla="*/ 386 w 431"/>
              <a:gd name="T57" fmla="*/ 0 h 325"/>
              <a:gd name="T58" fmla="*/ 422 w 431"/>
              <a:gd name="T59" fmla="*/ 315 h 325"/>
              <a:gd name="T60" fmla="*/ 9 w 431"/>
              <a:gd name="T61" fmla="*/ 315 h 325"/>
              <a:gd name="T62" fmla="*/ 9 w 431"/>
              <a:gd name="T63" fmla="*/ 64 h 325"/>
              <a:gd name="T64" fmla="*/ 422 w 431"/>
              <a:gd name="T65" fmla="*/ 64 h 325"/>
              <a:gd name="T66" fmla="*/ 422 w 431"/>
              <a:gd name="T67" fmla="*/ 315 h 325"/>
              <a:gd name="T68" fmla="*/ 422 w 431"/>
              <a:gd name="T69" fmla="*/ 55 h 325"/>
              <a:gd name="T70" fmla="*/ 9 w 431"/>
              <a:gd name="T71" fmla="*/ 55 h 325"/>
              <a:gd name="T72" fmla="*/ 9 w 431"/>
              <a:gd name="T73" fmla="*/ 47 h 325"/>
              <a:gd name="T74" fmla="*/ 46 w 431"/>
              <a:gd name="T75" fmla="*/ 9 h 325"/>
              <a:gd name="T76" fmla="*/ 386 w 431"/>
              <a:gd name="T77" fmla="*/ 9 h 325"/>
              <a:gd name="T78" fmla="*/ 422 w 431"/>
              <a:gd name="T79" fmla="*/ 47 h 325"/>
              <a:gd name="T80" fmla="*/ 422 w 431"/>
              <a:gd name="T81" fmla="*/ 55 h 325"/>
              <a:gd name="T82" fmla="*/ 67 w 431"/>
              <a:gd name="T83" fmla="*/ 195 h 325"/>
              <a:gd name="T84" fmla="*/ 179 w 431"/>
              <a:gd name="T85" fmla="*/ 247 h 325"/>
              <a:gd name="T86" fmla="*/ 181 w 431"/>
              <a:gd name="T87" fmla="*/ 248 h 325"/>
              <a:gd name="T88" fmla="*/ 185 w 431"/>
              <a:gd name="T89" fmla="*/ 245 h 325"/>
              <a:gd name="T90" fmla="*/ 183 w 431"/>
              <a:gd name="T91" fmla="*/ 239 h 325"/>
              <a:gd name="T92" fmla="*/ 80 w 431"/>
              <a:gd name="T93" fmla="*/ 191 h 325"/>
              <a:gd name="T94" fmla="*/ 183 w 431"/>
              <a:gd name="T95" fmla="*/ 136 h 325"/>
              <a:gd name="T96" fmla="*/ 185 w 431"/>
              <a:gd name="T97" fmla="*/ 130 h 325"/>
              <a:gd name="T98" fmla="*/ 179 w 431"/>
              <a:gd name="T99" fmla="*/ 128 h 325"/>
              <a:gd name="T100" fmla="*/ 67 w 431"/>
              <a:gd name="T101" fmla="*/ 187 h 325"/>
              <a:gd name="T102" fmla="*/ 64 w 431"/>
              <a:gd name="T103" fmla="*/ 191 h 325"/>
              <a:gd name="T104" fmla="*/ 67 w 431"/>
              <a:gd name="T105" fmla="*/ 195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31" h="325">
                <a:moveTo>
                  <a:pt x="267" y="136"/>
                </a:moveTo>
                <a:cubicBezTo>
                  <a:pt x="370" y="185"/>
                  <a:pt x="370" y="185"/>
                  <a:pt x="370" y="185"/>
                </a:cubicBezTo>
                <a:cubicBezTo>
                  <a:pt x="267" y="239"/>
                  <a:pt x="267" y="239"/>
                  <a:pt x="267" y="239"/>
                </a:cubicBezTo>
                <a:cubicBezTo>
                  <a:pt x="265" y="240"/>
                  <a:pt x="264" y="243"/>
                  <a:pt x="265" y="245"/>
                </a:cubicBezTo>
                <a:cubicBezTo>
                  <a:pt x="266" y="247"/>
                  <a:pt x="268" y="248"/>
                  <a:pt x="269" y="248"/>
                </a:cubicBezTo>
                <a:cubicBezTo>
                  <a:pt x="270" y="248"/>
                  <a:pt x="271" y="248"/>
                  <a:pt x="271" y="247"/>
                </a:cubicBezTo>
                <a:cubicBezTo>
                  <a:pt x="383" y="188"/>
                  <a:pt x="383" y="188"/>
                  <a:pt x="383" y="188"/>
                </a:cubicBezTo>
                <a:cubicBezTo>
                  <a:pt x="385" y="188"/>
                  <a:pt x="386" y="186"/>
                  <a:pt x="386" y="184"/>
                </a:cubicBezTo>
                <a:cubicBezTo>
                  <a:pt x="386" y="182"/>
                  <a:pt x="385" y="181"/>
                  <a:pt x="383" y="180"/>
                </a:cubicBezTo>
                <a:cubicBezTo>
                  <a:pt x="271" y="128"/>
                  <a:pt x="271" y="128"/>
                  <a:pt x="271" y="128"/>
                </a:cubicBezTo>
                <a:cubicBezTo>
                  <a:pt x="269" y="127"/>
                  <a:pt x="266" y="128"/>
                  <a:pt x="265" y="130"/>
                </a:cubicBezTo>
                <a:cubicBezTo>
                  <a:pt x="264" y="132"/>
                  <a:pt x="265" y="135"/>
                  <a:pt x="267" y="136"/>
                </a:cubicBezTo>
                <a:close/>
                <a:moveTo>
                  <a:pt x="202" y="268"/>
                </a:moveTo>
                <a:cubicBezTo>
                  <a:pt x="202" y="268"/>
                  <a:pt x="202" y="268"/>
                  <a:pt x="203" y="268"/>
                </a:cubicBezTo>
                <a:cubicBezTo>
                  <a:pt x="205" y="268"/>
                  <a:pt x="207" y="267"/>
                  <a:pt x="207" y="265"/>
                </a:cubicBezTo>
                <a:cubicBezTo>
                  <a:pt x="252" y="113"/>
                  <a:pt x="252" y="113"/>
                  <a:pt x="252" y="113"/>
                </a:cubicBezTo>
                <a:cubicBezTo>
                  <a:pt x="252" y="111"/>
                  <a:pt x="251" y="108"/>
                  <a:pt x="248" y="107"/>
                </a:cubicBezTo>
                <a:cubicBezTo>
                  <a:pt x="246" y="106"/>
                  <a:pt x="243" y="108"/>
                  <a:pt x="243" y="110"/>
                </a:cubicBezTo>
                <a:cubicBezTo>
                  <a:pt x="198" y="262"/>
                  <a:pt x="198" y="262"/>
                  <a:pt x="198" y="262"/>
                </a:cubicBezTo>
                <a:cubicBezTo>
                  <a:pt x="198" y="265"/>
                  <a:pt x="199" y="267"/>
                  <a:pt x="202" y="268"/>
                </a:cubicBezTo>
                <a:close/>
                <a:moveTo>
                  <a:pt x="386" y="0"/>
                </a:moveTo>
                <a:cubicBezTo>
                  <a:pt x="46" y="0"/>
                  <a:pt x="46" y="0"/>
                  <a:pt x="46" y="0"/>
                </a:cubicBezTo>
                <a:cubicBezTo>
                  <a:pt x="21" y="0"/>
                  <a:pt x="0" y="21"/>
                  <a:pt x="0" y="47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23"/>
                  <a:pt x="2" y="325"/>
                  <a:pt x="5" y="325"/>
                </a:cubicBezTo>
                <a:cubicBezTo>
                  <a:pt x="427" y="325"/>
                  <a:pt x="427" y="325"/>
                  <a:pt x="427" y="325"/>
                </a:cubicBezTo>
                <a:cubicBezTo>
                  <a:pt x="429" y="325"/>
                  <a:pt x="431" y="323"/>
                  <a:pt x="431" y="320"/>
                </a:cubicBezTo>
                <a:cubicBezTo>
                  <a:pt x="431" y="47"/>
                  <a:pt x="431" y="47"/>
                  <a:pt x="431" y="47"/>
                </a:cubicBezTo>
                <a:cubicBezTo>
                  <a:pt x="431" y="21"/>
                  <a:pt x="411" y="0"/>
                  <a:pt x="386" y="0"/>
                </a:cubicBezTo>
                <a:close/>
                <a:moveTo>
                  <a:pt x="422" y="315"/>
                </a:moveTo>
                <a:cubicBezTo>
                  <a:pt x="9" y="315"/>
                  <a:pt x="9" y="315"/>
                  <a:pt x="9" y="315"/>
                </a:cubicBezTo>
                <a:cubicBezTo>
                  <a:pt x="9" y="64"/>
                  <a:pt x="9" y="64"/>
                  <a:pt x="9" y="64"/>
                </a:cubicBezTo>
                <a:cubicBezTo>
                  <a:pt x="422" y="64"/>
                  <a:pt x="422" y="64"/>
                  <a:pt x="422" y="64"/>
                </a:cubicBezTo>
                <a:lnTo>
                  <a:pt x="422" y="315"/>
                </a:lnTo>
                <a:close/>
                <a:moveTo>
                  <a:pt x="422" y="55"/>
                </a:moveTo>
                <a:cubicBezTo>
                  <a:pt x="9" y="55"/>
                  <a:pt x="9" y="55"/>
                  <a:pt x="9" y="55"/>
                </a:cubicBezTo>
                <a:cubicBezTo>
                  <a:pt x="9" y="47"/>
                  <a:pt x="9" y="47"/>
                  <a:pt x="9" y="47"/>
                </a:cubicBezTo>
                <a:cubicBezTo>
                  <a:pt x="9" y="26"/>
                  <a:pt x="26" y="9"/>
                  <a:pt x="46" y="9"/>
                </a:cubicBezTo>
                <a:cubicBezTo>
                  <a:pt x="386" y="9"/>
                  <a:pt x="386" y="9"/>
                  <a:pt x="386" y="9"/>
                </a:cubicBezTo>
                <a:cubicBezTo>
                  <a:pt x="406" y="9"/>
                  <a:pt x="422" y="26"/>
                  <a:pt x="422" y="47"/>
                </a:cubicBezTo>
                <a:lnTo>
                  <a:pt x="422" y="55"/>
                </a:lnTo>
                <a:close/>
                <a:moveTo>
                  <a:pt x="67" y="195"/>
                </a:moveTo>
                <a:cubicBezTo>
                  <a:pt x="179" y="247"/>
                  <a:pt x="179" y="247"/>
                  <a:pt x="179" y="247"/>
                </a:cubicBezTo>
                <a:cubicBezTo>
                  <a:pt x="179" y="248"/>
                  <a:pt x="180" y="248"/>
                  <a:pt x="181" y="248"/>
                </a:cubicBezTo>
                <a:cubicBezTo>
                  <a:pt x="182" y="248"/>
                  <a:pt x="184" y="247"/>
                  <a:pt x="185" y="245"/>
                </a:cubicBezTo>
                <a:cubicBezTo>
                  <a:pt x="186" y="243"/>
                  <a:pt x="185" y="240"/>
                  <a:pt x="183" y="239"/>
                </a:cubicBezTo>
                <a:cubicBezTo>
                  <a:pt x="80" y="191"/>
                  <a:pt x="80" y="191"/>
                  <a:pt x="80" y="191"/>
                </a:cubicBezTo>
                <a:cubicBezTo>
                  <a:pt x="183" y="136"/>
                  <a:pt x="183" y="136"/>
                  <a:pt x="183" y="136"/>
                </a:cubicBezTo>
                <a:cubicBezTo>
                  <a:pt x="185" y="135"/>
                  <a:pt x="186" y="132"/>
                  <a:pt x="185" y="130"/>
                </a:cubicBezTo>
                <a:cubicBezTo>
                  <a:pt x="184" y="127"/>
                  <a:pt x="181" y="127"/>
                  <a:pt x="179" y="128"/>
                </a:cubicBezTo>
                <a:cubicBezTo>
                  <a:pt x="67" y="187"/>
                  <a:pt x="67" y="187"/>
                  <a:pt x="67" y="187"/>
                </a:cubicBezTo>
                <a:cubicBezTo>
                  <a:pt x="65" y="188"/>
                  <a:pt x="64" y="189"/>
                  <a:pt x="64" y="191"/>
                </a:cubicBezTo>
                <a:cubicBezTo>
                  <a:pt x="64" y="193"/>
                  <a:pt x="65" y="194"/>
                  <a:pt x="67" y="19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5" name="Freeform 25">
            <a:extLst>
              <a:ext uri="{FF2B5EF4-FFF2-40B4-BE49-F238E27FC236}">
                <a16:creationId xmlns:a16="http://schemas.microsoft.com/office/drawing/2014/main" id="{5A08AEAA-AB6C-4D05-AA05-920249E6077D}"/>
              </a:ext>
            </a:extLst>
          </p:cNvPr>
          <p:cNvSpPr>
            <a:spLocks noEditPoints="1"/>
          </p:cNvSpPr>
          <p:nvPr/>
        </p:nvSpPr>
        <p:spPr bwMode="auto">
          <a:xfrm>
            <a:off x="7968208" y="2348880"/>
            <a:ext cx="504056" cy="414446"/>
          </a:xfrm>
          <a:custGeom>
            <a:avLst/>
            <a:gdLst>
              <a:gd name="T0" fmla="*/ 414 w 444"/>
              <a:gd name="T1" fmla="*/ 172 h 365"/>
              <a:gd name="T2" fmla="*/ 392 w 444"/>
              <a:gd name="T3" fmla="*/ 0 h 365"/>
              <a:gd name="T4" fmla="*/ 0 w 444"/>
              <a:gd name="T5" fmla="*/ 22 h 365"/>
              <a:gd name="T6" fmla="*/ 22 w 444"/>
              <a:gd name="T7" fmla="*/ 283 h 365"/>
              <a:gd name="T8" fmla="*/ 144 w 444"/>
              <a:gd name="T9" fmla="*/ 355 h 365"/>
              <a:gd name="T10" fmla="*/ 118 w 444"/>
              <a:gd name="T11" fmla="*/ 360 h 365"/>
              <a:gd name="T12" fmla="*/ 291 w 444"/>
              <a:gd name="T13" fmla="*/ 365 h 365"/>
              <a:gd name="T14" fmla="*/ 291 w 444"/>
              <a:gd name="T15" fmla="*/ 355 h 365"/>
              <a:gd name="T16" fmla="*/ 254 w 444"/>
              <a:gd name="T17" fmla="*/ 283 h 365"/>
              <a:gd name="T18" fmla="*/ 326 w 444"/>
              <a:gd name="T19" fmla="*/ 348 h 365"/>
              <a:gd name="T20" fmla="*/ 427 w 444"/>
              <a:gd name="T21" fmla="*/ 365 h 365"/>
              <a:gd name="T22" fmla="*/ 444 w 444"/>
              <a:gd name="T23" fmla="*/ 189 h 365"/>
              <a:gd name="T24" fmla="*/ 10 w 444"/>
              <a:gd name="T25" fmla="*/ 22 h 365"/>
              <a:gd name="T26" fmla="*/ 392 w 444"/>
              <a:gd name="T27" fmla="*/ 9 h 365"/>
              <a:gd name="T28" fmla="*/ 404 w 444"/>
              <a:gd name="T29" fmla="*/ 36 h 365"/>
              <a:gd name="T30" fmla="*/ 10 w 444"/>
              <a:gd name="T31" fmla="*/ 22 h 365"/>
              <a:gd name="T32" fmla="*/ 158 w 444"/>
              <a:gd name="T33" fmla="*/ 355 h 365"/>
              <a:gd name="T34" fmla="*/ 245 w 444"/>
              <a:gd name="T35" fmla="*/ 283 h 365"/>
              <a:gd name="T36" fmla="*/ 259 w 444"/>
              <a:gd name="T37" fmla="*/ 355 h 365"/>
              <a:gd name="T38" fmla="*/ 22 w 444"/>
              <a:gd name="T39" fmla="*/ 273 h 365"/>
              <a:gd name="T40" fmla="*/ 10 w 444"/>
              <a:gd name="T41" fmla="*/ 247 h 365"/>
              <a:gd name="T42" fmla="*/ 326 w 444"/>
              <a:gd name="T43" fmla="*/ 273 h 365"/>
              <a:gd name="T44" fmla="*/ 326 w 444"/>
              <a:gd name="T45" fmla="*/ 237 h 365"/>
              <a:gd name="T46" fmla="*/ 10 w 444"/>
              <a:gd name="T47" fmla="*/ 45 h 365"/>
              <a:gd name="T48" fmla="*/ 404 w 444"/>
              <a:gd name="T49" fmla="*/ 172 h 365"/>
              <a:gd name="T50" fmla="*/ 326 w 444"/>
              <a:gd name="T51" fmla="*/ 189 h 365"/>
              <a:gd name="T52" fmla="*/ 427 w 444"/>
              <a:gd name="T53" fmla="*/ 355 h 365"/>
              <a:gd name="T54" fmla="*/ 336 w 444"/>
              <a:gd name="T55" fmla="*/ 348 h 365"/>
              <a:gd name="T56" fmla="*/ 434 w 444"/>
              <a:gd name="T57" fmla="*/ 339 h 365"/>
              <a:gd name="T58" fmla="*/ 434 w 444"/>
              <a:gd name="T59" fmla="*/ 329 h 365"/>
              <a:gd name="T60" fmla="*/ 336 w 444"/>
              <a:gd name="T61" fmla="*/ 205 h 365"/>
              <a:gd name="T62" fmla="*/ 434 w 444"/>
              <a:gd name="T63" fmla="*/ 329 h 365"/>
              <a:gd name="T64" fmla="*/ 336 w 444"/>
              <a:gd name="T65" fmla="*/ 196 h 365"/>
              <a:gd name="T66" fmla="*/ 343 w 444"/>
              <a:gd name="T67" fmla="*/ 181 h 365"/>
              <a:gd name="T68" fmla="*/ 434 w 444"/>
              <a:gd name="T69" fmla="*/ 189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44" h="365">
                <a:moveTo>
                  <a:pt x="427" y="172"/>
                </a:moveTo>
                <a:cubicBezTo>
                  <a:pt x="414" y="172"/>
                  <a:pt x="414" y="172"/>
                  <a:pt x="414" y="172"/>
                </a:cubicBezTo>
                <a:cubicBezTo>
                  <a:pt x="414" y="22"/>
                  <a:pt x="414" y="22"/>
                  <a:pt x="414" y="22"/>
                </a:cubicBezTo>
                <a:cubicBezTo>
                  <a:pt x="414" y="10"/>
                  <a:pt x="404" y="0"/>
                  <a:pt x="392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261"/>
                  <a:pt x="0" y="261"/>
                  <a:pt x="0" y="261"/>
                </a:cubicBezTo>
                <a:cubicBezTo>
                  <a:pt x="0" y="273"/>
                  <a:pt x="10" y="283"/>
                  <a:pt x="22" y="283"/>
                </a:cubicBezTo>
                <a:cubicBezTo>
                  <a:pt x="163" y="283"/>
                  <a:pt x="163" y="283"/>
                  <a:pt x="163" y="283"/>
                </a:cubicBezTo>
                <a:cubicBezTo>
                  <a:pt x="161" y="319"/>
                  <a:pt x="154" y="355"/>
                  <a:pt x="144" y="355"/>
                </a:cubicBezTo>
                <a:cubicBezTo>
                  <a:pt x="123" y="355"/>
                  <a:pt x="123" y="355"/>
                  <a:pt x="123" y="355"/>
                </a:cubicBezTo>
                <a:cubicBezTo>
                  <a:pt x="120" y="355"/>
                  <a:pt x="118" y="358"/>
                  <a:pt x="118" y="360"/>
                </a:cubicBezTo>
                <a:cubicBezTo>
                  <a:pt x="118" y="363"/>
                  <a:pt x="120" y="365"/>
                  <a:pt x="123" y="365"/>
                </a:cubicBezTo>
                <a:cubicBezTo>
                  <a:pt x="291" y="365"/>
                  <a:pt x="291" y="365"/>
                  <a:pt x="291" y="365"/>
                </a:cubicBezTo>
                <a:cubicBezTo>
                  <a:pt x="294" y="365"/>
                  <a:pt x="296" y="363"/>
                  <a:pt x="296" y="360"/>
                </a:cubicBezTo>
                <a:cubicBezTo>
                  <a:pt x="296" y="358"/>
                  <a:pt x="294" y="355"/>
                  <a:pt x="291" y="355"/>
                </a:cubicBezTo>
                <a:cubicBezTo>
                  <a:pt x="273" y="355"/>
                  <a:pt x="273" y="355"/>
                  <a:pt x="273" y="355"/>
                </a:cubicBezTo>
                <a:cubicBezTo>
                  <a:pt x="264" y="355"/>
                  <a:pt x="256" y="319"/>
                  <a:pt x="254" y="283"/>
                </a:cubicBezTo>
                <a:cubicBezTo>
                  <a:pt x="326" y="283"/>
                  <a:pt x="326" y="283"/>
                  <a:pt x="326" y="283"/>
                </a:cubicBezTo>
                <a:cubicBezTo>
                  <a:pt x="326" y="348"/>
                  <a:pt x="326" y="348"/>
                  <a:pt x="326" y="348"/>
                </a:cubicBezTo>
                <a:cubicBezTo>
                  <a:pt x="326" y="357"/>
                  <a:pt x="334" y="365"/>
                  <a:pt x="343" y="365"/>
                </a:cubicBezTo>
                <a:cubicBezTo>
                  <a:pt x="427" y="365"/>
                  <a:pt x="427" y="365"/>
                  <a:pt x="427" y="365"/>
                </a:cubicBezTo>
                <a:cubicBezTo>
                  <a:pt x="436" y="365"/>
                  <a:pt x="444" y="357"/>
                  <a:pt x="444" y="348"/>
                </a:cubicBezTo>
                <a:cubicBezTo>
                  <a:pt x="444" y="189"/>
                  <a:pt x="444" y="189"/>
                  <a:pt x="444" y="189"/>
                </a:cubicBezTo>
                <a:cubicBezTo>
                  <a:pt x="444" y="179"/>
                  <a:pt x="436" y="172"/>
                  <a:pt x="427" y="172"/>
                </a:cubicBezTo>
                <a:close/>
                <a:moveTo>
                  <a:pt x="10" y="22"/>
                </a:moveTo>
                <a:cubicBezTo>
                  <a:pt x="10" y="15"/>
                  <a:pt x="15" y="9"/>
                  <a:pt x="22" y="9"/>
                </a:cubicBezTo>
                <a:cubicBezTo>
                  <a:pt x="392" y="9"/>
                  <a:pt x="392" y="9"/>
                  <a:pt x="392" y="9"/>
                </a:cubicBezTo>
                <a:cubicBezTo>
                  <a:pt x="399" y="9"/>
                  <a:pt x="404" y="15"/>
                  <a:pt x="404" y="22"/>
                </a:cubicBezTo>
                <a:cubicBezTo>
                  <a:pt x="404" y="36"/>
                  <a:pt x="404" y="36"/>
                  <a:pt x="404" y="36"/>
                </a:cubicBezTo>
                <a:cubicBezTo>
                  <a:pt x="10" y="36"/>
                  <a:pt x="10" y="36"/>
                  <a:pt x="10" y="36"/>
                </a:cubicBezTo>
                <a:lnTo>
                  <a:pt x="10" y="22"/>
                </a:lnTo>
                <a:close/>
                <a:moveTo>
                  <a:pt x="259" y="355"/>
                </a:moveTo>
                <a:cubicBezTo>
                  <a:pt x="158" y="355"/>
                  <a:pt x="158" y="355"/>
                  <a:pt x="158" y="355"/>
                </a:cubicBezTo>
                <a:cubicBezTo>
                  <a:pt x="169" y="338"/>
                  <a:pt x="172" y="301"/>
                  <a:pt x="172" y="283"/>
                </a:cubicBezTo>
                <a:cubicBezTo>
                  <a:pt x="245" y="283"/>
                  <a:pt x="245" y="283"/>
                  <a:pt x="245" y="283"/>
                </a:cubicBezTo>
                <a:cubicBezTo>
                  <a:pt x="245" y="290"/>
                  <a:pt x="246" y="305"/>
                  <a:pt x="249" y="320"/>
                </a:cubicBezTo>
                <a:cubicBezTo>
                  <a:pt x="251" y="336"/>
                  <a:pt x="255" y="348"/>
                  <a:pt x="259" y="355"/>
                </a:cubicBezTo>
                <a:close/>
                <a:moveTo>
                  <a:pt x="326" y="273"/>
                </a:moveTo>
                <a:cubicBezTo>
                  <a:pt x="22" y="273"/>
                  <a:pt x="22" y="273"/>
                  <a:pt x="22" y="273"/>
                </a:cubicBezTo>
                <a:cubicBezTo>
                  <a:pt x="15" y="273"/>
                  <a:pt x="10" y="268"/>
                  <a:pt x="10" y="261"/>
                </a:cubicBezTo>
                <a:cubicBezTo>
                  <a:pt x="10" y="247"/>
                  <a:pt x="10" y="247"/>
                  <a:pt x="10" y="247"/>
                </a:cubicBezTo>
                <a:cubicBezTo>
                  <a:pt x="326" y="247"/>
                  <a:pt x="326" y="247"/>
                  <a:pt x="326" y="247"/>
                </a:cubicBezTo>
                <a:lnTo>
                  <a:pt x="326" y="273"/>
                </a:lnTo>
                <a:close/>
                <a:moveTo>
                  <a:pt x="326" y="189"/>
                </a:moveTo>
                <a:cubicBezTo>
                  <a:pt x="326" y="237"/>
                  <a:pt x="326" y="237"/>
                  <a:pt x="326" y="237"/>
                </a:cubicBezTo>
                <a:cubicBezTo>
                  <a:pt x="10" y="237"/>
                  <a:pt x="10" y="237"/>
                  <a:pt x="10" y="237"/>
                </a:cubicBezTo>
                <a:cubicBezTo>
                  <a:pt x="10" y="45"/>
                  <a:pt x="10" y="45"/>
                  <a:pt x="10" y="45"/>
                </a:cubicBezTo>
                <a:cubicBezTo>
                  <a:pt x="404" y="45"/>
                  <a:pt x="404" y="45"/>
                  <a:pt x="404" y="45"/>
                </a:cubicBezTo>
                <a:cubicBezTo>
                  <a:pt x="404" y="172"/>
                  <a:pt x="404" y="172"/>
                  <a:pt x="404" y="172"/>
                </a:cubicBezTo>
                <a:cubicBezTo>
                  <a:pt x="343" y="172"/>
                  <a:pt x="343" y="172"/>
                  <a:pt x="343" y="172"/>
                </a:cubicBezTo>
                <a:cubicBezTo>
                  <a:pt x="334" y="172"/>
                  <a:pt x="326" y="179"/>
                  <a:pt x="326" y="189"/>
                </a:cubicBezTo>
                <a:close/>
                <a:moveTo>
                  <a:pt x="434" y="348"/>
                </a:moveTo>
                <a:cubicBezTo>
                  <a:pt x="434" y="352"/>
                  <a:pt x="431" y="355"/>
                  <a:pt x="427" y="355"/>
                </a:cubicBezTo>
                <a:cubicBezTo>
                  <a:pt x="343" y="355"/>
                  <a:pt x="343" y="355"/>
                  <a:pt x="343" y="355"/>
                </a:cubicBezTo>
                <a:cubicBezTo>
                  <a:pt x="339" y="355"/>
                  <a:pt x="336" y="352"/>
                  <a:pt x="336" y="348"/>
                </a:cubicBezTo>
                <a:cubicBezTo>
                  <a:pt x="336" y="339"/>
                  <a:pt x="336" y="339"/>
                  <a:pt x="336" y="339"/>
                </a:cubicBezTo>
                <a:cubicBezTo>
                  <a:pt x="434" y="339"/>
                  <a:pt x="434" y="339"/>
                  <a:pt x="434" y="339"/>
                </a:cubicBezTo>
                <a:lnTo>
                  <a:pt x="434" y="348"/>
                </a:lnTo>
                <a:close/>
                <a:moveTo>
                  <a:pt x="434" y="329"/>
                </a:moveTo>
                <a:cubicBezTo>
                  <a:pt x="336" y="329"/>
                  <a:pt x="336" y="329"/>
                  <a:pt x="336" y="329"/>
                </a:cubicBezTo>
                <a:cubicBezTo>
                  <a:pt x="336" y="205"/>
                  <a:pt x="336" y="205"/>
                  <a:pt x="336" y="205"/>
                </a:cubicBezTo>
                <a:cubicBezTo>
                  <a:pt x="434" y="205"/>
                  <a:pt x="434" y="205"/>
                  <a:pt x="434" y="205"/>
                </a:cubicBezTo>
                <a:lnTo>
                  <a:pt x="434" y="329"/>
                </a:lnTo>
                <a:close/>
                <a:moveTo>
                  <a:pt x="434" y="196"/>
                </a:moveTo>
                <a:cubicBezTo>
                  <a:pt x="336" y="196"/>
                  <a:pt x="336" y="196"/>
                  <a:pt x="336" y="196"/>
                </a:cubicBezTo>
                <a:cubicBezTo>
                  <a:pt x="336" y="189"/>
                  <a:pt x="336" y="189"/>
                  <a:pt x="336" y="189"/>
                </a:cubicBezTo>
                <a:cubicBezTo>
                  <a:pt x="336" y="184"/>
                  <a:pt x="339" y="181"/>
                  <a:pt x="343" y="181"/>
                </a:cubicBezTo>
                <a:cubicBezTo>
                  <a:pt x="427" y="181"/>
                  <a:pt x="427" y="181"/>
                  <a:pt x="427" y="181"/>
                </a:cubicBezTo>
                <a:cubicBezTo>
                  <a:pt x="431" y="181"/>
                  <a:pt x="434" y="184"/>
                  <a:pt x="434" y="189"/>
                </a:cubicBezTo>
                <a:lnTo>
                  <a:pt x="434" y="19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8" name="Rounded Rectangle 26">
            <a:extLst>
              <a:ext uri="{FF2B5EF4-FFF2-40B4-BE49-F238E27FC236}">
                <a16:creationId xmlns:a16="http://schemas.microsoft.com/office/drawing/2014/main" id="{CB1C48EF-BF06-4F1E-A1AA-420B27CD3247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49" name="Text Placeholder 2" title="Les services proposés">
            <a:extLst>
              <a:ext uri="{FF2B5EF4-FFF2-40B4-BE49-F238E27FC236}">
                <a16:creationId xmlns:a16="http://schemas.microsoft.com/office/drawing/2014/main" id="{21ED25CB-089E-4AC0-8493-E8F8ECCBAEB2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</p:spTree>
    <p:extLst>
      <p:ext uri="{BB962C8B-B14F-4D97-AF65-F5344CB8AC3E}">
        <p14:creationId xmlns:p14="http://schemas.microsoft.com/office/powerpoint/2010/main" val="155047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75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7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8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75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1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5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5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6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27" grpId="0"/>
          <p:bldP spid="28" grpId="0"/>
          <p:bldP spid="29" grpId="0"/>
          <p:bldP spid="30" grpId="0"/>
          <p:bldP spid="31" grpId="0"/>
          <p:bldP spid="32" grpId="0"/>
          <p:bldP spid="36" grpId="0"/>
          <p:bldP spid="37" grpId="0"/>
          <p:bldP spid="3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27" grpId="0"/>
          <p:bldP spid="28" grpId="0"/>
          <p:bldP spid="29" grpId="0"/>
          <p:bldP spid="30" grpId="0"/>
          <p:bldP spid="31" grpId="0"/>
          <p:bldP spid="32" grpId="0"/>
          <p:bldP spid="36" grpId="0"/>
          <p:bldP spid="37" grpId="0"/>
          <p:bldP spid="38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614DC1E7-386B-4F4C-B8FE-675566F99A5A}"/>
              </a:ext>
            </a:extLst>
          </p:cNvPr>
          <p:cNvSpPr/>
          <p:nvPr/>
        </p:nvSpPr>
        <p:spPr>
          <a:xfrm>
            <a:off x="4199335" y="2678244"/>
            <a:ext cx="5101163" cy="2613277"/>
          </a:xfrm>
          <a:prstGeom prst="rect">
            <a:avLst/>
          </a:prstGeom>
          <a:noFill/>
          <a:ln w="9525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lIns="182880" tIns="182880" rIns="182880" bIns="182880" rtlCol="0" anchor="b" anchorCtr="0"/>
          <a:lstStyle/>
          <a:p>
            <a:pPr algn="ctr"/>
            <a:r>
              <a:rPr lang="en-US" sz="1400" dirty="0">
                <a:solidFill>
                  <a:schemeClr val="accent2">
                    <a:lumMod val="50000"/>
                  </a:schemeClr>
                </a:solidFill>
              </a:rPr>
              <a:t>SPRING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D354FD-E7E3-4561-A751-69B9BCD75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TECHNIQUE 3-TIERS</a:t>
            </a:r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4D3960FB-7306-4E95-8DBC-9889D0FF0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5996" y="3457575"/>
            <a:ext cx="1080106" cy="1329362"/>
          </a:xfr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6A7CDB7-E0E3-4ED8-B015-1F2E81EC9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504" y="1502377"/>
            <a:ext cx="981522" cy="117586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7309D75-CA99-4C30-844C-B1B0CE207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64" y="1159725"/>
            <a:ext cx="950259" cy="836228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0988EB9E-B96E-4C3F-9F3D-28AA8F61CA2D}"/>
              </a:ext>
            </a:extLst>
          </p:cNvPr>
          <p:cNvSpPr txBox="1"/>
          <p:nvPr/>
        </p:nvSpPr>
        <p:spPr>
          <a:xfrm>
            <a:off x="10246989" y="4748870"/>
            <a:ext cx="20162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Serveur base de données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11584BD5-0D1C-4223-BA83-A6633820B4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341" t="23444" r="13438" b="32894"/>
          <a:stretch/>
        </p:blipFill>
        <p:spPr>
          <a:xfrm>
            <a:off x="225509" y="4639716"/>
            <a:ext cx="1574406" cy="926194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53DD3764-E6AC-4602-A953-9A0EA3086204}"/>
              </a:ext>
            </a:extLst>
          </p:cNvPr>
          <p:cNvSpPr txBox="1"/>
          <p:nvPr/>
        </p:nvSpPr>
        <p:spPr>
          <a:xfrm>
            <a:off x="5767336" y="1770368"/>
            <a:ext cx="2495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/>
              <a:t>Serveur web Tomcat</a:t>
            </a:r>
          </a:p>
          <a:p>
            <a:pPr algn="r"/>
            <a:r>
              <a:rPr lang="fr-FR" sz="2000" dirty="0"/>
              <a:t>Application </a:t>
            </a:r>
            <a:r>
              <a:rPr lang="fr-FR" sz="2000" dirty="0" err="1"/>
              <a:t>metier</a:t>
            </a:r>
            <a:endParaRPr lang="fr-FR" sz="2000" dirty="0"/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B7CBE60D-B491-448E-A02B-CDCEC754278D}"/>
              </a:ext>
            </a:extLst>
          </p:cNvPr>
          <p:cNvCxnSpPr>
            <a:cxnSpLocks/>
            <a:stCxn id="23" idx="3"/>
            <a:endCxn id="52" idx="1"/>
          </p:cNvCxnSpPr>
          <p:nvPr/>
        </p:nvCxnSpPr>
        <p:spPr>
          <a:xfrm>
            <a:off x="1218123" y="1577839"/>
            <a:ext cx="3092331" cy="254120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7B805C7C-D40D-4A09-B88D-8223E97C9C37}"/>
              </a:ext>
            </a:extLst>
          </p:cNvPr>
          <p:cNvCxnSpPr>
            <a:cxnSpLocks/>
            <a:stCxn id="28" idx="3"/>
            <a:endCxn id="17" idx="1"/>
          </p:cNvCxnSpPr>
          <p:nvPr/>
        </p:nvCxnSpPr>
        <p:spPr>
          <a:xfrm>
            <a:off x="1799915" y="5102813"/>
            <a:ext cx="718215" cy="1563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3BBD209D-CB8F-4A7A-BC52-0C9D7B508F1D}"/>
              </a:ext>
            </a:extLst>
          </p:cNvPr>
          <p:cNvSpPr txBox="1"/>
          <p:nvPr/>
        </p:nvSpPr>
        <p:spPr>
          <a:xfrm>
            <a:off x="10442052" y="294984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Mysql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B5A4141E-6CF8-4FB9-BFA3-A91BC253854B}"/>
              </a:ext>
            </a:extLst>
          </p:cNvPr>
          <p:cNvSpPr txBox="1"/>
          <p:nvPr/>
        </p:nvSpPr>
        <p:spPr>
          <a:xfrm>
            <a:off x="225509" y="2050027"/>
            <a:ext cx="18362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Html5</a:t>
            </a:r>
          </a:p>
          <a:p>
            <a:r>
              <a:rPr lang="fr-FR" sz="1800" dirty="0"/>
              <a:t>Bootstrap 4</a:t>
            </a:r>
          </a:p>
          <a:p>
            <a:r>
              <a:rPr lang="fr-FR" sz="1800" dirty="0"/>
              <a:t>CSS 3, </a:t>
            </a:r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E60E29D3-CAB8-44D0-931D-C7E591C04DF3}"/>
              </a:ext>
            </a:extLst>
          </p:cNvPr>
          <p:cNvCxnSpPr>
            <a:cxnSpLocks/>
            <a:stCxn id="54" idx="3"/>
            <a:endCxn id="11" idx="1"/>
          </p:cNvCxnSpPr>
          <p:nvPr/>
        </p:nvCxnSpPr>
        <p:spPr>
          <a:xfrm>
            <a:off x="9170883" y="4110343"/>
            <a:ext cx="1295113" cy="119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 16">
            <a:extLst>
              <a:ext uri="{FF2B5EF4-FFF2-40B4-BE49-F238E27FC236}">
                <a16:creationId xmlns:a16="http://schemas.microsoft.com/office/drawing/2014/main" id="{6E51540F-F691-433D-94AA-DFF2661EE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130" y="4564424"/>
            <a:ext cx="924918" cy="110805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13868AD3-B140-4A6C-9415-B50A17CC52B4}"/>
              </a:ext>
            </a:extLst>
          </p:cNvPr>
          <p:cNvSpPr txBox="1"/>
          <p:nvPr/>
        </p:nvSpPr>
        <p:spPr>
          <a:xfrm>
            <a:off x="189824" y="5561667"/>
            <a:ext cx="18362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Html5</a:t>
            </a:r>
          </a:p>
          <a:p>
            <a:r>
              <a:rPr lang="fr-FR" sz="1800" dirty="0"/>
              <a:t>Bootstrap 4, CSS3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6B8386AF-5A2D-4037-98DE-46D43708DD14}"/>
              </a:ext>
            </a:extLst>
          </p:cNvPr>
          <p:cNvCxnSpPr>
            <a:cxnSpLocks/>
            <a:stCxn id="17" idx="3"/>
            <a:endCxn id="52" idx="1"/>
          </p:cNvCxnSpPr>
          <p:nvPr/>
        </p:nvCxnSpPr>
        <p:spPr>
          <a:xfrm flipV="1">
            <a:off x="3443048" y="4119048"/>
            <a:ext cx="867406" cy="99940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32947264-623A-41F6-91D8-3257C7DFAE9E}"/>
              </a:ext>
            </a:extLst>
          </p:cNvPr>
          <p:cNvSpPr txBox="1"/>
          <p:nvPr/>
        </p:nvSpPr>
        <p:spPr>
          <a:xfrm>
            <a:off x="2212121" y="5660699"/>
            <a:ext cx="20162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Serveur web</a:t>
            </a:r>
          </a:p>
          <a:p>
            <a:r>
              <a:rPr lang="fr-FR" sz="2000" dirty="0"/>
              <a:t>Tomcat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FA7F5C0D-DE3E-4E9F-8430-CB7DE0DD3067}"/>
              </a:ext>
            </a:extLst>
          </p:cNvPr>
          <p:cNvGrpSpPr/>
          <p:nvPr/>
        </p:nvGrpSpPr>
        <p:grpSpPr>
          <a:xfrm>
            <a:off x="4310453" y="2803453"/>
            <a:ext cx="4860430" cy="2025825"/>
            <a:chOff x="3683732" y="1864568"/>
            <a:chExt cx="4860430" cy="2025825"/>
          </a:xfrm>
        </p:grpSpPr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96FD61EC-74A2-47E9-983C-966C385EAEF2}"/>
                </a:ext>
              </a:extLst>
            </p:cNvPr>
            <p:cNvGrpSpPr/>
            <p:nvPr/>
          </p:nvGrpSpPr>
          <p:grpSpPr>
            <a:xfrm>
              <a:off x="3683732" y="1864568"/>
              <a:ext cx="4860430" cy="2025825"/>
              <a:chOff x="4496770" y="1403175"/>
              <a:chExt cx="4860430" cy="202582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9184DE9-12D5-4FCF-AEF8-1D7E47B35783}"/>
                  </a:ext>
                </a:extLst>
              </p:cNvPr>
              <p:cNvSpPr/>
              <p:nvPr/>
            </p:nvSpPr>
            <p:spPr>
              <a:xfrm>
                <a:off x="4496770" y="1403175"/>
                <a:ext cx="4860429" cy="539509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182880" tIns="182880" rIns="182880" bIns="182880" rtlCol="0" anchor="t" anchorCtr="0"/>
              <a:lstStyle/>
              <a:p>
                <a:pPr algn="ctr"/>
                <a:r>
                  <a:rPr lang="en-US" sz="1400" dirty="0" err="1">
                    <a:solidFill>
                      <a:srgbClr val="2B2B2D"/>
                    </a:solidFill>
                  </a:rPr>
                  <a:t>Metier</a:t>
                </a:r>
                <a:endParaRPr lang="en-US" sz="1400" dirty="0">
                  <a:solidFill>
                    <a:srgbClr val="2B2B2D"/>
                  </a:solidFill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DE97114-8E9A-4E9C-ABCB-FC4C5A1FC2E1}"/>
                  </a:ext>
                </a:extLst>
              </p:cNvPr>
              <p:cNvSpPr/>
              <p:nvPr/>
            </p:nvSpPr>
            <p:spPr>
              <a:xfrm>
                <a:off x="4496771" y="2008540"/>
                <a:ext cx="1574872" cy="1420460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182880" tIns="182880" rIns="182880" bIns="182880" rtlCol="0" anchor="t" anchorCtr="0"/>
              <a:lstStyle/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Presentation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B98ECAE8-1097-47CA-8B0E-D9BB86255BBB}"/>
                  </a:ext>
                </a:extLst>
              </p:cNvPr>
              <p:cNvSpPr/>
              <p:nvPr/>
            </p:nvSpPr>
            <p:spPr>
              <a:xfrm>
                <a:off x="6141064" y="1999835"/>
                <a:ext cx="1574872" cy="1420460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182880" tIns="182880" rIns="182880" bIns="182880" rtlCol="0" anchor="t" anchorCtr="0"/>
              <a:lstStyle/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Service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78C7FDF-4BCE-41D8-8D6C-F8E561262F5E}"/>
                  </a:ext>
                </a:extLst>
              </p:cNvPr>
              <p:cNvSpPr/>
              <p:nvPr/>
            </p:nvSpPr>
            <p:spPr>
              <a:xfrm>
                <a:off x="7782328" y="1999835"/>
                <a:ext cx="1574872" cy="1420460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182880" tIns="182880" rIns="182880" bIns="182880" rtlCol="0" anchor="t" anchorCtr="0"/>
              <a:lstStyle/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DAO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6C568A2-71CA-4869-B533-22AF9676553D}"/>
                  </a:ext>
                </a:extLst>
              </p:cNvPr>
              <p:cNvSpPr/>
              <p:nvPr/>
            </p:nvSpPr>
            <p:spPr>
              <a:xfrm>
                <a:off x="4598540" y="2377744"/>
                <a:ext cx="1384982" cy="92604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182880" tIns="182880" rIns="182880" bIns="182880" rtlCol="0" anchor="t" anchorCtr="0"/>
              <a:lstStyle/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Servlet</a:t>
                </a:r>
              </a:p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Controller</a:t>
                </a:r>
              </a:p>
              <a:p>
                <a:pPr algn="ctr"/>
                <a:r>
                  <a:rPr lang="en-US" sz="1400" dirty="0" err="1">
                    <a:solidFill>
                      <a:srgbClr val="2B2B2D"/>
                    </a:solidFill>
                  </a:rPr>
                  <a:t>WebService</a:t>
                </a:r>
                <a:endParaRPr lang="en-US" sz="1400" dirty="0">
                  <a:solidFill>
                    <a:srgbClr val="2B2B2D"/>
                  </a:solidFill>
                </a:endParaRPr>
              </a:p>
              <a:p>
                <a:pPr algn="ctr"/>
                <a:r>
                  <a:rPr lang="en-US" sz="1400" dirty="0">
                    <a:solidFill>
                      <a:srgbClr val="2B2B2D"/>
                    </a:solidFill>
                  </a:rPr>
                  <a:t>JSP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722EA91-31A2-41E1-B2C5-C20C90E253B6}"/>
                </a:ext>
              </a:extLst>
            </p:cNvPr>
            <p:cNvSpPr/>
            <p:nvPr/>
          </p:nvSpPr>
          <p:spPr>
            <a:xfrm>
              <a:off x="7077188" y="2834387"/>
              <a:ext cx="1384982" cy="10310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400" dirty="0">
                  <a:solidFill>
                    <a:srgbClr val="2B2B2D"/>
                  </a:solidFill>
                </a:rPr>
                <a:t>JPA</a:t>
              </a:r>
            </a:p>
            <a:p>
              <a:pPr algn="ctr"/>
              <a:r>
                <a:rPr lang="en-US" sz="1400" dirty="0">
                  <a:solidFill>
                    <a:srgbClr val="2B2B2D"/>
                  </a:solidFill>
                </a:rPr>
                <a:t>Hibernate</a:t>
              </a:r>
            </a:p>
            <a:p>
              <a:pPr algn="ctr"/>
              <a:r>
                <a:rPr lang="en-US" sz="1400" dirty="0">
                  <a:solidFill>
                    <a:srgbClr val="2B2B2D"/>
                  </a:solidFill>
                </a:rPr>
                <a:t>Repository</a:t>
              </a:r>
            </a:p>
            <a:p>
              <a:pPr algn="ctr"/>
              <a:endParaRPr lang="en-US" sz="1400" dirty="0">
                <a:solidFill>
                  <a:srgbClr val="2B2B2D"/>
                </a:solidFill>
              </a:endParaRPr>
            </a:p>
          </p:txBody>
        </p:sp>
      </p:grpSp>
      <p:sp>
        <p:nvSpPr>
          <p:cNvPr id="65" name="Rounded Rectangle 26">
            <a:extLst>
              <a:ext uri="{FF2B5EF4-FFF2-40B4-BE49-F238E27FC236}">
                <a16:creationId xmlns:a16="http://schemas.microsoft.com/office/drawing/2014/main" id="{E8F857C3-621B-4C67-A733-B7512A538578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66" name="Text Placeholder 2" title="Les services proposés">
            <a:extLst>
              <a:ext uri="{FF2B5EF4-FFF2-40B4-BE49-F238E27FC236}">
                <a16:creationId xmlns:a16="http://schemas.microsoft.com/office/drawing/2014/main" id="{36FBF9D0-E374-49DF-BA8E-CFC9549C2BD9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66D8840E-1DAA-4C39-9878-1B321D3A1E16}"/>
              </a:ext>
            </a:extLst>
          </p:cNvPr>
          <p:cNvCxnSpPr/>
          <p:nvPr/>
        </p:nvCxnSpPr>
        <p:spPr>
          <a:xfrm>
            <a:off x="5803341" y="4066412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>
            <a:extLst>
              <a:ext uri="{FF2B5EF4-FFF2-40B4-BE49-F238E27FC236}">
                <a16:creationId xmlns:a16="http://schemas.microsoft.com/office/drawing/2014/main" id="{D1C2A680-A625-4C88-870A-C8E6D8D56283}"/>
              </a:ext>
            </a:extLst>
          </p:cNvPr>
          <p:cNvCxnSpPr>
            <a:cxnSpLocks/>
          </p:cNvCxnSpPr>
          <p:nvPr/>
        </p:nvCxnSpPr>
        <p:spPr>
          <a:xfrm rot="10800000">
            <a:off x="5767337" y="4218812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avec flèche 70">
            <a:extLst>
              <a:ext uri="{FF2B5EF4-FFF2-40B4-BE49-F238E27FC236}">
                <a16:creationId xmlns:a16="http://schemas.microsoft.com/office/drawing/2014/main" id="{6B3E7D45-05C7-4F28-8001-1C227BA34433}"/>
              </a:ext>
            </a:extLst>
          </p:cNvPr>
          <p:cNvCxnSpPr/>
          <p:nvPr/>
        </p:nvCxnSpPr>
        <p:spPr>
          <a:xfrm>
            <a:off x="7403605" y="4066412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avec flèche 71">
            <a:extLst>
              <a:ext uri="{FF2B5EF4-FFF2-40B4-BE49-F238E27FC236}">
                <a16:creationId xmlns:a16="http://schemas.microsoft.com/office/drawing/2014/main" id="{376C96DF-CE9D-415D-9699-B03172C8F873}"/>
              </a:ext>
            </a:extLst>
          </p:cNvPr>
          <p:cNvCxnSpPr>
            <a:cxnSpLocks/>
          </p:cNvCxnSpPr>
          <p:nvPr/>
        </p:nvCxnSpPr>
        <p:spPr>
          <a:xfrm rot="10800000">
            <a:off x="7367601" y="4218812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E2726966-288B-4730-8C69-1275B052128A}"/>
              </a:ext>
            </a:extLst>
          </p:cNvPr>
          <p:cNvCxnSpPr>
            <a:cxnSpLocks/>
          </p:cNvCxnSpPr>
          <p:nvPr/>
        </p:nvCxnSpPr>
        <p:spPr>
          <a:xfrm>
            <a:off x="5191273" y="3232129"/>
            <a:ext cx="0" cy="297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F2FCFA6E-D88E-4DD5-B2C8-8C8700474FD9}"/>
              </a:ext>
            </a:extLst>
          </p:cNvPr>
          <p:cNvCxnSpPr>
            <a:cxnSpLocks/>
          </p:cNvCxnSpPr>
          <p:nvPr/>
        </p:nvCxnSpPr>
        <p:spPr>
          <a:xfrm flipV="1">
            <a:off x="5119265" y="3232131"/>
            <a:ext cx="0" cy="297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82717167-2589-4DDE-9D03-1AD84F79A72A}"/>
              </a:ext>
            </a:extLst>
          </p:cNvPr>
          <p:cNvCxnSpPr>
            <a:cxnSpLocks/>
          </p:cNvCxnSpPr>
          <p:nvPr/>
        </p:nvCxnSpPr>
        <p:spPr>
          <a:xfrm>
            <a:off x="6775449" y="3216142"/>
            <a:ext cx="0" cy="297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28255C71-5E23-4E1D-A6EA-46FF4647D973}"/>
              </a:ext>
            </a:extLst>
          </p:cNvPr>
          <p:cNvCxnSpPr>
            <a:cxnSpLocks/>
          </p:cNvCxnSpPr>
          <p:nvPr/>
        </p:nvCxnSpPr>
        <p:spPr>
          <a:xfrm flipV="1">
            <a:off x="6703441" y="3216144"/>
            <a:ext cx="0" cy="297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CC5272BD-7F03-48AB-8820-5C6B44EFEE50}"/>
              </a:ext>
            </a:extLst>
          </p:cNvPr>
          <p:cNvCxnSpPr>
            <a:cxnSpLocks/>
          </p:cNvCxnSpPr>
          <p:nvPr/>
        </p:nvCxnSpPr>
        <p:spPr>
          <a:xfrm>
            <a:off x="8395629" y="3232129"/>
            <a:ext cx="0" cy="297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D2DEC981-7AA8-4EE9-983F-BA5DB363CC27}"/>
              </a:ext>
            </a:extLst>
          </p:cNvPr>
          <p:cNvCxnSpPr>
            <a:cxnSpLocks/>
          </p:cNvCxnSpPr>
          <p:nvPr/>
        </p:nvCxnSpPr>
        <p:spPr>
          <a:xfrm flipV="1">
            <a:off x="8323621" y="3232131"/>
            <a:ext cx="0" cy="297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ZoneTexte 88">
            <a:extLst>
              <a:ext uri="{FF2B5EF4-FFF2-40B4-BE49-F238E27FC236}">
                <a16:creationId xmlns:a16="http://schemas.microsoft.com/office/drawing/2014/main" id="{601096A8-8A40-4A25-8296-0BA63AD83A25}"/>
              </a:ext>
            </a:extLst>
          </p:cNvPr>
          <p:cNvSpPr txBox="1"/>
          <p:nvPr/>
        </p:nvSpPr>
        <p:spPr>
          <a:xfrm rot="18509512">
            <a:off x="3282865" y="4377801"/>
            <a:ext cx="1003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Requête http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3C5B0883-CB24-4AC0-8817-2BEBC6695452}"/>
              </a:ext>
            </a:extLst>
          </p:cNvPr>
          <p:cNvSpPr txBox="1"/>
          <p:nvPr/>
        </p:nvSpPr>
        <p:spPr>
          <a:xfrm>
            <a:off x="1606110" y="4849022"/>
            <a:ext cx="1003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Requête http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BC2597AC-B443-4F78-AFFA-C41E956203D4}"/>
              </a:ext>
            </a:extLst>
          </p:cNvPr>
          <p:cNvSpPr txBox="1"/>
          <p:nvPr/>
        </p:nvSpPr>
        <p:spPr>
          <a:xfrm rot="2392015">
            <a:off x="2498159" y="2629329"/>
            <a:ext cx="1003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Requête http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EBF9A329-06E9-4A8C-B88F-5BD2E6026933}"/>
              </a:ext>
            </a:extLst>
          </p:cNvPr>
          <p:cNvSpPr txBox="1"/>
          <p:nvPr/>
        </p:nvSpPr>
        <p:spPr>
          <a:xfrm>
            <a:off x="9332821" y="3895124"/>
            <a:ext cx="1003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Requête SQL</a:t>
            </a:r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FBF08C34-E98A-4EA6-BAEC-AC3C6703F30A}"/>
              </a:ext>
            </a:extLst>
          </p:cNvPr>
          <p:cNvSpPr txBox="1"/>
          <p:nvPr/>
        </p:nvSpPr>
        <p:spPr>
          <a:xfrm>
            <a:off x="2212120" y="6290925"/>
            <a:ext cx="2907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Application </a:t>
            </a:r>
            <a:r>
              <a:rPr lang="fr-FR" sz="1800" dirty="0" err="1"/>
              <a:t>Angular</a:t>
            </a:r>
            <a:r>
              <a:rPr lang="fr-FR" sz="1800" dirty="0"/>
              <a:t> 6 </a:t>
            </a:r>
          </a:p>
        </p:txBody>
      </p:sp>
    </p:spTree>
    <p:extLst>
      <p:ext uri="{BB962C8B-B14F-4D97-AF65-F5344CB8AC3E}">
        <p14:creationId xmlns:p14="http://schemas.microsoft.com/office/powerpoint/2010/main" val="1728713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B3105B-4FFA-484E-B726-228742868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28E72A1-F33F-4EF0-A654-87B7465D0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52" t="14300" r="8362" b="27951"/>
          <a:stretch/>
        </p:blipFill>
        <p:spPr>
          <a:xfrm>
            <a:off x="368091" y="1528361"/>
            <a:ext cx="11455818" cy="4500500"/>
          </a:xfrm>
          <a:prstGeom prst="rect">
            <a:avLst/>
          </a:prstGeom>
        </p:spPr>
      </p:pic>
      <p:sp>
        <p:nvSpPr>
          <p:cNvPr id="5" name="Rounded Rectangle 26">
            <a:extLst>
              <a:ext uri="{FF2B5EF4-FFF2-40B4-BE49-F238E27FC236}">
                <a16:creationId xmlns:a16="http://schemas.microsoft.com/office/drawing/2014/main" id="{D8A67CA7-8B4A-41CA-B360-BCC8FFA20DA6}"/>
              </a:ext>
            </a:extLst>
          </p:cNvPr>
          <p:cNvSpPr/>
          <p:nvPr/>
        </p:nvSpPr>
        <p:spPr>
          <a:xfrm rot="5400000">
            <a:off x="11258196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85CA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6" name="Text Placeholder 2" title="Les services proposés">
            <a:extLst>
              <a:ext uri="{FF2B5EF4-FFF2-40B4-BE49-F238E27FC236}">
                <a16:creationId xmlns:a16="http://schemas.microsoft.com/office/drawing/2014/main" id="{B794E980-2AB2-416C-ABD8-145B4300A843}"/>
              </a:ext>
            </a:extLst>
          </p:cNvPr>
          <p:cNvSpPr txBox="1">
            <a:spLocks/>
          </p:cNvSpPr>
          <p:nvPr/>
        </p:nvSpPr>
        <p:spPr>
          <a:xfrm>
            <a:off x="10344472" y="102110"/>
            <a:ext cx="1970867" cy="504064"/>
          </a:xfrm>
          <a:prstGeom prst="rect">
            <a:avLst/>
          </a:prstGeom>
          <a:noFill/>
        </p:spPr>
        <p:txBody>
          <a:bodyPr>
            <a:normAutofit fontScale="775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CONCEPTION</a:t>
            </a:r>
          </a:p>
        </p:txBody>
      </p:sp>
    </p:spTree>
    <p:extLst>
      <p:ext uri="{BB962C8B-B14F-4D97-AF65-F5344CB8AC3E}">
        <p14:creationId xmlns:p14="http://schemas.microsoft.com/office/powerpoint/2010/main" val="1022638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4">
            <a:extLst>
              <a:ext uri="{FF2B5EF4-FFF2-40B4-BE49-F238E27FC236}">
                <a16:creationId xmlns:a16="http://schemas.microsoft.com/office/drawing/2014/main" id="{530F6B9F-ABD6-4B6E-9BCF-9C631282A272}"/>
              </a:ext>
            </a:extLst>
          </p:cNvPr>
          <p:cNvSpPr txBox="1"/>
          <p:nvPr/>
        </p:nvSpPr>
        <p:spPr>
          <a:xfrm>
            <a:off x="-5849" y="31058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Place à la </a:t>
            </a:r>
            <a:r>
              <a:rPr lang="en-US" sz="3600" dirty="0" err="1"/>
              <a:t>démonstration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47770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>
            <a:extLst>
              <a:ext uri="{FF2B5EF4-FFF2-40B4-BE49-F238E27FC236}">
                <a16:creationId xmlns:a16="http://schemas.microsoft.com/office/drawing/2014/main" id="{FF6100D6-C270-4DA6-A8A8-10D17DEB4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3" t="2750" r="71988" b="93915"/>
          <a:stretch/>
        </p:blipFill>
        <p:spPr>
          <a:xfrm>
            <a:off x="2957214" y="2478941"/>
            <a:ext cx="6315600" cy="806295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5B901CF3-66A5-46AF-A6E5-F94E7ABB72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19" t="41486" r="25850" b="39368"/>
          <a:stretch/>
        </p:blipFill>
        <p:spPr>
          <a:xfrm>
            <a:off x="1814208" y="2379087"/>
            <a:ext cx="9473461" cy="26061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658F4715-55B9-445E-8B5B-5D21FF0971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1" r="17188" b="31454"/>
          <a:stretch/>
        </p:blipFill>
        <p:spPr>
          <a:xfrm>
            <a:off x="151586" y="2098332"/>
            <a:ext cx="7104112" cy="4821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8AAC8DD-BEBD-40DD-B497-7BEAB8DE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AFFICHAGE DU DETAIL D’UN SONDAGE- JEE</a:t>
            </a:r>
          </a:p>
        </p:txBody>
      </p:sp>
      <p:cxnSp>
        <p:nvCxnSpPr>
          <p:cNvPr id="17" name="Straight Connector 54">
            <a:extLst>
              <a:ext uri="{FF2B5EF4-FFF2-40B4-BE49-F238E27FC236}">
                <a16:creationId xmlns:a16="http://schemas.microsoft.com/office/drawing/2014/main" id="{1604D1BD-D7B2-41D5-B3E5-91DE73FEDAEA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 flipV="1">
            <a:off x="3414668" y="1496736"/>
            <a:ext cx="1121361" cy="5094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57">
            <a:extLst>
              <a:ext uri="{FF2B5EF4-FFF2-40B4-BE49-F238E27FC236}">
                <a16:creationId xmlns:a16="http://schemas.microsoft.com/office/drawing/2014/main" id="{F3ABF609-80AF-4016-AD5C-C171022313F8}"/>
              </a:ext>
            </a:extLst>
          </p:cNvPr>
          <p:cNvCxnSpPr>
            <a:cxnSpLocks/>
            <a:stCxn id="27" idx="2"/>
            <a:endCxn id="26" idx="6"/>
          </p:cNvCxnSpPr>
          <p:nvPr/>
        </p:nvCxnSpPr>
        <p:spPr>
          <a:xfrm flipH="1">
            <a:off x="5306777" y="1491423"/>
            <a:ext cx="1235898" cy="5313"/>
          </a:xfrm>
          <a:prstGeom prst="line">
            <a:avLst/>
          </a:prstGeom>
          <a:ln w="190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0">
            <a:extLst>
              <a:ext uri="{FF2B5EF4-FFF2-40B4-BE49-F238E27FC236}">
                <a16:creationId xmlns:a16="http://schemas.microsoft.com/office/drawing/2014/main" id="{4484CDB6-7685-492A-9E7F-E7DB5EC22A22}"/>
              </a:ext>
            </a:extLst>
          </p:cNvPr>
          <p:cNvCxnSpPr>
            <a:cxnSpLocks/>
            <a:stCxn id="27" idx="6"/>
            <a:endCxn id="28" idx="2"/>
          </p:cNvCxnSpPr>
          <p:nvPr/>
        </p:nvCxnSpPr>
        <p:spPr>
          <a:xfrm>
            <a:off x="7313423" y="1491423"/>
            <a:ext cx="1372154" cy="8655"/>
          </a:xfrm>
          <a:prstGeom prst="line">
            <a:avLst/>
          </a:prstGeom>
          <a:ln w="190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7">
            <a:extLst>
              <a:ext uri="{FF2B5EF4-FFF2-40B4-BE49-F238E27FC236}">
                <a16:creationId xmlns:a16="http://schemas.microsoft.com/office/drawing/2014/main" id="{2FC65942-D01D-4E65-B16D-9B10F42E6254}"/>
              </a:ext>
            </a:extLst>
          </p:cNvPr>
          <p:cNvSpPr txBox="1"/>
          <p:nvPr/>
        </p:nvSpPr>
        <p:spPr>
          <a:xfrm>
            <a:off x="3854603" y="1791923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Controller</a:t>
            </a: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1423459B-B3D2-41C0-BE6A-54AAF41BBF39}"/>
              </a:ext>
            </a:extLst>
          </p:cNvPr>
          <p:cNvSpPr txBox="1"/>
          <p:nvPr/>
        </p:nvSpPr>
        <p:spPr>
          <a:xfrm>
            <a:off x="5681228" y="1783787"/>
            <a:ext cx="251641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Services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601432DD-0FA6-4A43-8DDC-17933DEB9190}"/>
              </a:ext>
            </a:extLst>
          </p:cNvPr>
          <p:cNvSpPr txBox="1"/>
          <p:nvPr/>
        </p:nvSpPr>
        <p:spPr>
          <a:xfrm>
            <a:off x="7994848" y="1813998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Compilation JSP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558E4A67-16A8-4A4C-8664-56A3295CAEE4}"/>
              </a:ext>
            </a:extLst>
          </p:cNvPr>
          <p:cNvSpPr txBox="1"/>
          <p:nvPr/>
        </p:nvSpPr>
        <p:spPr>
          <a:xfrm>
            <a:off x="2610099" y="1816265"/>
            <a:ext cx="76032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 URL</a:t>
            </a:r>
          </a:p>
        </p:txBody>
      </p:sp>
      <p:sp>
        <p:nvSpPr>
          <p:cNvPr id="25" name="Oval 94">
            <a:extLst>
              <a:ext uri="{FF2B5EF4-FFF2-40B4-BE49-F238E27FC236}">
                <a16:creationId xmlns:a16="http://schemas.microsoft.com/office/drawing/2014/main" id="{ADFB59E8-7368-4364-93A9-E50282A33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3920" y="1116456"/>
            <a:ext cx="770748" cy="77074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6" name="Oval 94">
            <a:extLst>
              <a:ext uri="{FF2B5EF4-FFF2-40B4-BE49-F238E27FC236}">
                <a16:creationId xmlns:a16="http://schemas.microsoft.com/office/drawing/2014/main" id="{EEA05613-D280-4F09-9C67-83C46046C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6029" y="1111362"/>
            <a:ext cx="770748" cy="77074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7" name="Oval 94">
            <a:extLst>
              <a:ext uri="{FF2B5EF4-FFF2-40B4-BE49-F238E27FC236}">
                <a16:creationId xmlns:a16="http://schemas.microsoft.com/office/drawing/2014/main" id="{6FAA8919-2DF3-4EB1-B4F0-5C13E2BDB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2675" y="1106049"/>
            <a:ext cx="770748" cy="770748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8" name="Oval 94">
            <a:extLst>
              <a:ext uri="{FF2B5EF4-FFF2-40B4-BE49-F238E27FC236}">
                <a16:creationId xmlns:a16="http://schemas.microsoft.com/office/drawing/2014/main" id="{4E70A001-9933-4B61-8B50-37E4C9DA4F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5577" y="1114704"/>
            <a:ext cx="770748" cy="770748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6" name="Rounded Rectangle 26">
            <a:extLst>
              <a:ext uri="{FF2B5EF4-FFF2-40B4-BE49-F238E27FC236}">
                <a16:creationId xmlns:a16="http://schemas.microsoft.com/office/drawing/2014/main" id="{9E66D8E1-85DB-42FB-9100-A48CFCB1CDEB}"/>
              </a:ext>
            </a:extLst>
          </p:cNvPr>
          <p:cNvSpPr/>
          <p:nvPr/>
        </p:nvSpPr>
        <p:spPr>
          <a:xfrm rot="5400000">
            <a:off x="11461392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F49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37" name="Text Placeholder 2" title="Les services proposés">
            <a:extLst>
              <a:ext uri="{FF2B5EF4-FFF2-40B4-BE49-F238E27FC236}">
                <a16:creationId xmlns:a16="http://schemas.microsoft.com/office/drawing/2014/main" id="{7B90D8CD-1288-4DD2-B2DC-3574292649E8}"/>
              </a:ext>
            </a:extLst>
          </p:cNvPr>
          <p:cNvSpPr txBox="1">
            <a:spLocks/>
          </p:cNvSpPr>
          <p:nvPr/>
        </p:nvSpPr>
        <p:spPr>
          <a:xfrm>
            <a:off x="10576825" y="102110"/>
            <a:ext cx="1754843" cy="401954"/>
          </a:xfrm>
          <a:prstGeom prst="rect">
            <a:avLst/>
          </a:prstGeom>
          <a:noFill/>
        </p:spPr>
        <p:txBody>
          <a:bodyPr>
            <a:normAutofit fontScale="70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REALISATION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D46745F0-589B-48D0-8D6E-3DDB185F53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369" t="29807" r="22766" b="45891"/>
          <a:stretch/>
        </p:blipFill>
        <p:spPr>
          <a:xfrm>
            <a:off x="4619836" y="3795214"/>
            <a:ext cx="7420578" cy="29883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4935DCE-8BAD-4084-9430-B645550A47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033" t="33110" r="46457" b="53675"/>
          <a:stretch/>
        </p:blipFill>
        <p:spPr>
          <a:xfrm>
            <a:off x="4187788" y="4509120"/>
            <a:ext cx="7499652" cy="2274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710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69A2-BDDF-45F9-AE20-BCA5691D3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CHOIX DE LA PAGE D’ACCUEIL -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Angular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03D3EA0-D23A-4D98-B0D5-98BD00B12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64" t="21574" r="37756" b="62567"/>
          <a:stretch/>
        </p:blipFill>
        <p:spPr>
          <a:xfrm>
            <a:off x="2841284" y="2204864"/>
            <a:ext cx="6718742" cy="24262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4B7478E-DF7A-486F-A8FF-4C33040854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5" t="45079" r="46738" b="39705"/>
          <a:stretch/>
        </p:blipFill>
        <p:spPr>
          <a:xfrm>
            <a:off x="2834927" y="2219218"/>
            <a:ext cx="6841166" cy="24242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77CB1E0-E169-4D68-8E0C-0E948A1FE9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75" t="4330" r="37293" b="84533"/>
          <a:stretch/>
        </p:blipFill>
        <p:spPr>
          <a:xfrm>
            <a:off x="2274369" y="2217848"/>
            <a:ext cx="8178115" cy="18115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D9DB0AC-B80A-40F5-867F-2E4D518BAB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50" r="1110" b="4083"/>
          <a:stretch/>
        </p:blipFill>
        <p:spPr>
          <a:xfrm>
            <a:off x="7277860" y="4061106"/>
            <a:ext cx="3530750" cy="27298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8F19FD8-DF31-4765-9188-DC9075DAD08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750" r="1110" b="4083"/>
          <a:stretch/>
        </p:blipFill>
        <p:spPr>
          <a:xfrm>
            <a:off x="2061194" y="4061232"/>
            <a:ext cx="3530750" cy="27161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C14447A-E61D-410B-8EC2-B246E42098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242" t="37912" r="46865" b="46659"/>
          <a:stretch/>
        </p:blipFill>
        <p:spPr>
          <a:xfrm>
            <a:off x="3380510" y="2206895"/>
            <a:ext cx="5749999" cy="24242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0" name="Straight Connector 54">
            <a:extLst>
              <a:ext uri="{FF2B5EF4-FFF2-40B4-BE49-F238E27FC236}">
                <a16:creationId xmlns:a16="http://schemas.microsoft.com/office/drawing/2014/main" id="{A5DA9F11-3EFB-4AAA-AE97-138E2832AF48}"/>
              </a:ext>
            </a:extLst>
          </p:cNvPr>
          <p:cNvCxnSpPr>
            <a:cxnSpLocks/>
            <a:stCxn id="68" idx="6"/>
            <a:endCxn id="69" idx="2"/>
          </p:cNvCxnSpPr>
          <p:nvPr/>
        </p:nvCxnSpPr>
        <p:spPr>
          <a:xfrm flipV="1">
            <a:off x="2789189" y="1421053"/>
            <a:ext cx="1121361" cy="5094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57">
            <a:extLst>
              <a:ext uri="{FF2B5EF4-FFF2-40B4-BE49-F238E27FC236}">
                <a16:creationId xmlns:a16="http://schemas.microsoft.com/office/drawing/2014/main" id="{95637BBC-3FF1-4585-A95B-D7C387E98266}"/>
              </a:ext>
            </a:extLst>
          </p:cNvPr>
          <p:cNvCxnSpPr>
            <a:cxnSpLocks/>
            <a:stCxn id="70" idx="2"/>
            <a:endCxn id="69" idx="6"/>
          </p:cNvCxnSpPr>
          <p:nvPr/>
        </p:nvCxnSpPr>
        <p:spPr>
          <a:xfrm flipH="1">
            <a:off x="4681298" y="1415740"/>
            <a:ext cx="1235898" cy="5313"/>
          </a:xfrm>
          <a:prstGeom prst="line">
            <a:avLst/>
          </a:prstGeom>
          <a:ln w="190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0">
            <a:extLst>
              <a:ext uri="{FF2B5EF4-FFF2-40B4-BE49-F238E27FC236}">
                <a16:creationId xmlns:a16="http://schemas.microsoft.com/office/drawing/2014/main" id="{E2EA7DF2-60DC-4E5C-BADA-72D2E357B27B}"/>
              </a:ext>
            </a:extLst>
          </p:cNvPr>
          <p:cNvCxnSpPr>
            <a:cxnSpLocks/>
            <a:stCxn id="70" idx="6"/>
            <a:endCxn id="71" idx="2"/>
          </p:cNvCxnSpPr>
          <p:nvPr/>
        </p:nvCxnSpPr>
        <p:spPr>
          <a:xfrm>
            <a:off x="6687944" y="1415740"/>
            <a:ext cx="1372154" cy="8655"/>
          </a:xfrm>
          <a:prstGeom prst="line">
            <a:avLst/>
          </a:prstGeom>
          <a:ln w="190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7">
            <a:extLst>
              <a:ext uri="{FF2B5EF4-FFF2-40B4-BE49-F238E27FC236}">
                <a16:creationId xmlns:a16="http://schemas.microsoft.com/office/drawing/2014/main" id="{32D6480A-21D0-4742-9E14-BF24394C3525}"/>
              </a:ext>
            </a:extLst>
          </p:cNvPr>
          <p:cNvSpPr txBox="1"/>
          <p:nvPr/>
        </p:nvSpPr>
        <p:spPr>
          <a:xfrm>
            <a:off x="3229124" y="1716240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Router</a:t>
            </a:r>
          </a:p>
        </p:txBody>
      </p:sp>
      <p:sp>
        <p:nvSpPr>
          <p:cNvPr id="64" name="TextBox 8">
            <a:extLst>
              <a:ext uri="{FF2B5EF4-FFF2-40B4-BE49-F238E27FC236}">
                <a16:creationId xmlns:a16="http://schemas.microsoft.com/office/drawing/2014/main" id="{B13DA88F-A1BA-4DF4-8E5E-01E31A7F991F}"/>
              </a:ext>
            </a:extLst>
          </p:cNvPr>
          <p:cNvSpPr txBox="1"/>
          <p:nvPr/>
        </p:nvSpPr>
        <p:spPr>
          <a:xfrm>
            <a:off x="5055749" y="1708104"/>
            <a:ext cx="251641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Home Component</a:t>
            </a:r>
          </a:p>
        </p:txBody>
      </p:sp>
      <p:sp>
        <p:nvSpPr>
          <p:cNvPr id="65" name="TextBox 9">
            <a:extLst>
              <a:ext uri="{FF2B5EF4-FFF2-40B4-BE49-F238E27FC236}">
                <a16:creationId xmlns:a16="http://schemas.microsoft.com/office/drawing/2014/main" id="{68B96FC7-FAE4-4838-B0C6-514BBB1384C4}"/>
              </a:ext>
            </a:extLst>
          </p:cNvPr>
          <p:cNvSpPr txBox="1"/>
          <p:nvPr/>
        </p:nvSpPr>
        <p:spPr>
          <a:xfrm>
            <a:off x="7369369" y="1738315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Service</a:t>
            </a:r>
          </a:p>
        </p:txBody>
      </p:sp>
      <p:sp>
        <p:nvSpPr>
          <p:cNvPr id="66" name="TextBox 10">
            <a:extLst>
              <a:ext uri="{FF2B5EF4-FFF2-40B4-BE49-F238E27FC236}">
                <a16:creationId xmlns:a16="http://schemas.microsoft.com/office/drawing/2014/main" id="{359587E6-2DFF-459E-88C6-682ADD9E6C93}"/>
              </a:ext>
            </a:extLst>
          </p:cNvPr>
          <p:cNvSpPr txBox="1"/>
          <p:nvPr/>
        </p:nvSpPr>
        <p:spPr>
          <a:xfrm>
            <a:off x="9098471" y="1748296"/>
            <a:ext cx="265097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Choix Component</a:t>
            </a:r>
            <a:endParaRPr lang="en-US" sz="3200" dirty="0"/>
          </a:p>
        </p:txBody>
      </p:sp>
      <p:sp>
        <p:nvSpPr>
          <p:cNvPr id="67" name="TextBox 12">
            <a:extLst>
              <a:ext uri="{FF2B5EF4-FFF2-40B4-BE49-F238E27FC236}">
                <a16:creationId xmlns:a16="http://schemas.microsoft.com/office/drawing/2014/main" id="{19B1BE32-9953-40DE-8CCF-CA413D5A10AD}"/>
              </a:ext>
            </a:extLst>
          </p:cNvPr>
          <p:cNvSpPr txBox="1"/>
          <p:nvPr/>
        </p:nvSpPr>
        <p:spPr>
          <a:xfrm>
            <a:off x="1353520" y="1740582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 URL</a:t>
            </a:r>
          </a:p>
        </p:txBody>
      </p:sp>
      <p:sp>
        <p:nvSpPr>
          <p:cNvPr id="68" name="Oval 94">
            <a:extLst>
              <a:ext uri="{FF2B5EF4-FFF2-40B4-BE49-F238E27FC236}">
                <a16:creationId xmlns:a16="http://schemas.microsoft.com/office/drawing/2014/main" id="{6409CF39-4FFA-40EB-BC8C-A97D085F9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41" y="1040773"/>
            <a:ext cx="770748" cy="77074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69" name="Oval 94">
            <a:extLst>
              <a:ext uri="{FF2B5EF4-FFF2-40B4-BE49-F238E27FC236}">
                <a16:creationId xmlns:a16="http://schemas.microsoft.com/office/drawing/2014/main" id="{5C903414-B9D2-4016-BE00-DF26A501A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0550" y="1035679"/>
            <a:ext cx="770748" cy="77074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70" name="Oval 94">
            <a:extLst>
              <a:ext uri="{FF2B5EF4-FFF2-40B4-BE49-F238E27FC236}">
                <a16:creationId xmlns:a16="http://schemas.microsoft.com/office/drawing/2014/main" id="{F65D52D4-E44F-4CC4-ADCD-15C6003E21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7196" y="1030366"/>
            <a:ext cx="770748" cy="770748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16209C7B-8214-404A-B4F2-80ADEC32F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0098" y="1039021"/>
            <a:ext cx="770748" cy="770748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72" name="Oval 94">
            <a:extLst>
              <a:ext uri="{FF2B5EF4-FFF2-40B4-BE49-F238E27FC236}">
                <a16:creationId xmlns:a16="http://schemas.microsoft.com/office/drawing/2014/main" id="{51DAAFC6-ECC7-4CEA-940E-7D9905A013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1106" y="1041651"/>
            <a:ext cx="770748" cy="770748"/>
          </a:xfrm>
          <a:prstGeom prst="ellipse">
            <a:avLst/>
          </a:pr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73" name="Straight Connector 62">
            <a:extLst>
              <a:ext uri="{FF2B5EF4-FFF2-40B4-BE49-F238E27FC236}">
                <a16:creationId xmlns:a16="http://schemas.microsoft.com/office/drawing/2014/main" id="{3E0C07E9-46F7-4309-A56C-0B7DC3EC23B8}"/>
              </a:ext>
            </a:extLst>
          </p:cNvPr>
          <p:cNvCxnSpPr>
            <a:cxnSpLocks/>
            <a:stCxn id="71" idx="6"/>
            <a:endCxn id="72" idx="2"/>
          </p:cNvCxnSpPr>
          <p:nvPr/>
        </p:nvCxnSpPr>
        <p:spPr>
          <a:xfrm>
            <a:off x="8830846" y="1424395"/>
            <a:ext cx="1200260" cy="2630"/>
          </a:xfrm>
          <a:prstGeom prst="line">
            <a:avLst/>
          </a:prstGeom>
          <a:ln w="19050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244514CA-A9E1-4BA1-9A5A-52C1BA4F92B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086" t="3090" r="78055" b="93598"/>
          <a:stretch/>
        </p:blipFill>
        <p:spPr>
          <a:xfrm>
            <a:off x="4384587" y="2739250"/>
            <a:ext cx="3858738" cy="8114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4" name="Rounded Rectangle 26">
            <a:extLst>
              <a:ext uri="{FF2B5EF4-FFF2-40B4-BE49-F238E27FC236}">
                <a16:creationId xmlns:a16="http://schemas.microsoft.com/office/drawing/2014/main" id="{D5B00417-D115-4E8F-98E5-D05459B8DA43}"/>
              </a:ext>
            </a:extLst>
          </p:cNvPr>
          <p:cNvSpPr/>
          <p:nvPr/>
        </p:nvSpPr>
        <p:spPr>
          <a:xfrm rot="5400000">
            <a:off x="11461392" y="-949728"/>
            <a:ext cx="504064" cy="2403519"/>
          </a:xfrm>
          <a:prstGeom prst="roundRect">
            <a:avLst>
              <a:gd name="adj" fmla="val 50000"/>
            </a:avLst>
          </a:prstGeom>
          <a:solidFill>
            <a:srgbClr val="F49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75" name="Text Placeholder 2" title="Les services proposés">
            <a:extLst>
              <a:ext uri="{FF2B5EF4-FFF2-40B4-BE49-F238E27FC236}">
                <a16:creationId xmlns:a16="http://schemas.microsoft.com/office/drawing/2014/main" id="{5BD36599-93B0-4E0C-8CC6-E97D5502ED30}"/>
              </a:ext>
            </a:extLst>
          </p:cNvPr>
          <p:cNvSpPr txBox="1">
            <a:spLocks/>
          </p:cNvSpPr>
          <p:nvPr/>
        </p:nvSpPr>
        <p:spPr>
          <a:xfrm>
            <a:off x="10576825" y="102110"/>
            <a:ext cx="1754843" cy="401954"/>
          </a:xfrm>
          <a:prstGeom prst="rect">
            <a:avLst/>
          </a:prstGeom>
          <a:noFill/>
        </p:spPr>
        <p:txBody>
          <a:bodyPr>
            <a:normAutofit fontScale="70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REALISATION</a:t>
            </a:r>
          </a:p>
        </p:txBody>
      </p:sp>
    </p:spTree>
    <p:extLst>
      <p:ext uri="{BB962C8B-B14F-4D97-AF65-F5344CB8AC3E}">
        <p14:creationId xmlns:p14="http://schemas.microsoft.com/office/powerpoint/2010/main" val="424993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6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94">
            <a:extLst>
              <a:ext uri="{FF2B5EF4-FFF2-40B4-BE49-F238E27FC236}">
                <a16:creationId xmlns:a16="http://schemas.microsoft.com/office/drawing/2014/main" id="{786BECFA-E85F-4323-AE47-4175A84D6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6534" y="3107033"/>
            <a:ext cx="1189285" cy="1189285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20" name="Oval 94">
            <a:extLst>
              <a:ext uri="{FF2B5EF4-FFF2-40B4-BE49-F238E27FC236}">
                <a16:creationId xmlns:a16="http://schemas.microsoft.com/office/drawing/2014/main" id="{B9454FE1-BD5B-4C12-BD9D-26ACF84B8C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501" y="3587923"/>
            <a:ext cx="1189285" cy="1189285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31" name="Oval 94">
            <a:extLst>
              <a:ext uri="{FF2B5EF4-FFF2-40B4-BE49-F238E27FC236}">
                <a16:creationId xmlns:a16="http://schemas.microsoft.com/office/drawing/2014/main" id="{217F6B17-54DC-463F-8819-8B9739B8EB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4961" y="4589250"/>
            <a:ext cx="1189285" cy="1189285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pic>
        <p:nvPicPr>
          <p:cNvPr id="32" name="Picture 44">
            <a:extLst>
              <a:ext uri="{FF2B5EF4-FFF2-40B4-BE49-F238E27FC236}">
                <a16:creationId xmlns:a16="http://schemas.microsoft.com/office/drawing/2014/main" id="{60EFFDBD-8B05-4042-882B-C4C339940F2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5354" y="3431632"/>
            <a:ext cx="791647" cy="601065"/>
          </a:xfrm>
          <a:prstGeom prst="rect">
            <a:avLst/>
          </a:prstGeom>
        </p:spPr>
      </p:pic>
      <p:pic>
        <p:nvPicPr>
          <p:cNvPr id="21" name="Picture 38">
            <a:extLst>
              <a:ext uri="{FF2B5EF4-FFF2-40B4-BE49-F238E27FC236}">
                <a16:creationId xmlns:a16="http://schemas.microsoft.com/office/drawing/2014/main" id="{11518698-EA4E-4973-AB77-8B4625B81D5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03865" y="5037647"/>
            <a:ext cx="866270" cy="386008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21E67A72-5912-46BA-8A0C-A878BC8A3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cxnSp>
        <p:nvCxnSpPr>
          <p:cNvPr id="5" name="Straight Connector 54">
            <a:extLst>
              <a:ext uri="{FF2B5EF4-FFF2-40B4-BE49-F238E27FC236}">
                <a16:creationId xmlns:a16="http://schemas.microsoft.com/office/drawing/2014/main" id="{06D3082C-C351-4646-8F50-B5EB8B5961D6}"/>
              </a:ext>
            </a:extLst>
          </p:cNvPr>
          <p:cNvCxnSpPr>
            <a:cxnSpLocks/>
            <a:stCxn id="12" idx="6"/>
            <a:endCxn id="20" idx="2"/>
          </p:cNvCxnSpPr>
          <p:nvPr/>
        </p:nvCxnSpPr>
        <p:spPr>
          <a:xfrm>
            <a:off x="1759487" y="2550526"/>
            <a:ext cx="1555014" cy="1632040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7">
            <a:extLst>
              <a:ext uri="{FF2B5EF4-FFF2-40B4-BE49-F238E27FC236}">
                <a16:creationId xmlns:a16="http://schemas.microsoft.com/office/drawing/2014/main" id="{D771B402-DCF4-4404-A6EE-A181AE0ACAC2}"/>
              </a:ext>
            </a:extLst>
          </p:cNvPr>
          <p:cNvCxnSpPr>
            <a:cxnSpLocks/>
            <a:stCxn id="23" idx="2"/>
            <a:endCxn id="20" idx="6"/>
          </p:cNvCxnSpPr>
          <p:nvPr/>
        </p:nvCxnSpPr>
        <p:spPr>
          <a:xfrm flipH="1">
            <a:off x="4503786" y="3701676"/>
            <a:ext cx="2512748" cy="480890"/>
          </a:xfrm>
          <a:prstGeom prst="line">
            <a:avLst/>
          </a:prstGeom>
          <a:ln w="190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7">
            <a:extLst>
              <a:ext uri="{FF2B5EF4-FFF2-40B4-BE49-F238E27FC236}">
                <a16:creationId xmlns:a16="http://schemas.microsoft.com/office/drawing/2014/main" id="{18E16A32-6859-4A11-A700-4DFFF2435868}"/>
              </a:ext>
            </a:extLst>
          </p:cNvPr>
          <p:cNvSpPr txBox="1"/>
          <p:nvPr/>
        </p:nvSpPr>
        <p:spPr>
          <a:xfrm>
            <a:off x="2842343" y="4780030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/>
              <a:t>Conception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634B30E-1FDD-4828-B083-4E56926AC57A}"/>
              </a:ext>
            </a:extLst>
          </p:cNvPr>
          <p:cNvSpPr txBox="1"/>
          <p:nvPr/>
        </p:nvSpPr>
        <p:spPr>
          <a:xfrm>
            <a:off x="6544376" y="4299138"/>
            <a:ext cx="213360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 err="1"/>
              <a:t>Réalisation</a:t>
            </a:r>
            <a:endParaRPr lang="en-US" sz="2133" dirty="0"/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89CB495A-901E-4D10-A86A-2D6C756F17BF}"/>
              </a:ext>
            </a:extLst>
          </p:cNvPr>
          <p:cNvSpPr txBox="1"/>
          <p:nvPr/>
        </p:nvSpPr>
        <p:spPr>
          <a:xfrm>
            <a:off x="191344" y="3161536"/>
            <a:ext cx="1849799" cy="420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0" dirty="0" err="1"/>
              <a:t>Contexte</a:t>
            </a:r>
            <a:endParaRPr lang="en-US" sz="2130" dirty="0"/>
          </a:p>
        </p:txBody>
      </p:sp>
      <p:grpSp>
        <p:nvGrpSpPr>
          <p:cNvPr id="10" name="Group 21">
            <a:extLst>
              <a:ext uri="{FF2B5EF4-FFF2-40B4-BE49-F238E27FC236}">
                <a16:creationId xmlns:a16="http://schemas.microsoft.com/office/drawing/2014/main" id="{27FAE4E3-5082-44A4-A37E-18F710D1092F}"/>
              </a:ext>
            </a:extLst>
          </p:cNvPr>
          <p:cNvGrpSpPr/>
          <p:nvPr/>
        </p:nvGrpSpPr>
        <p:grpSpPr>
          <a:xfrm>
            <a:off x="570202" y="1955883"/>
            <a:ext cx="1189285" cy="1189285"/>
            <a:chOff x="6270997" y="2567237"/>
            <a:chExt cx="964115" cy="963693"/>
          </a:xfrm>
          <a:solidFill>
            <a:srgbClr val="4DB3C7"/>
          </a:solidFill>
        </p:grpSpPr>
        <p:sp>
          <p:nvSpPr>
            <p:cNvPr id="12" name="Oval 94">
              <a:extLst>
                <a:ext uri="{FF2B5EF4-FFF2-40B4-BE49-F238E27FC236}">
                  <a16:creationId xmlns:a16="http://schemas.microsoft.com/office/drawing/2014/main" id="{E218408D-FDDF-4F67-81A5-42683EEC2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0997" y="2567237"/>
              <a:ext cx="964115" cy="96369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13" name="Group 23">
              <a:extLst>
                <a:ext uri="{FF2B5EF4-FFF2-40B4-BE49-F238E27FC236}">
                  <a16:creationId xmlns:a16="http://schemas.microsoft.com/office/drawing/2014/main" id="{9C676F0B-F3A9-4C20-9D86-6A5D5F5FC0C8}"/>
                </a:ext>
              </a:extLst>
            </p:cNvPr>
            <p:cNvGrpSpPr/>
            <p:nvPr/>
          </p:nvGrpSpPr>
          <p:grpSpPr>
            <a:xfrm>
              <a:off x="6554124" y="2729295"/>
              <a:ext cx="399126" cy="658142"/>
              <a:chOff x="6531329" y="2691707"/>
              <a:chExt cx="444716" cy="733318"/>
            </a:xfrm>
            <a:grpFill/>
          </p:grpSpPr>
          <p:sp>
            <p:nvSpPr>
              <p:cNvPr id="14" name="Freeform 95">
                <a:extLst>
                  <a:ext uri="{FF2B5EF4-FFF2-40B4-BE49-F238E27FC236}">
                    <a16:creationId xmlns:a16="http://schemas.microsoft.com/office/drawing/2014/main" id="{801AACD9-22CC-449D-9A8B-4BDCB0B69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2002" y="3283678"/>
                <a:ext cx="203371" cy="52742"/>
              </a:xfrm>
              <a:custGeom>
                <a:avLst/>
                <a:gdLst>
                  <a:gd name="T0" fmla="*/ 177 w 204"/>
                  <a:gd name="T1" fmla="*/ 0 h 53"/>
                  <a:gd name="T2" fmla="*/ 26 w 204"/>
                  <a:gd name="T3" fmla="*/ 0 h 53"/>
                  <a:gd name="T4" fmla="*/ 0 w 204"/>
                  <a:gd name="T5" fmla="*/ 26 h 53"/>
                  <a:gd name="T6" fmla="*/ 26 w 204"/>
                  <a:gd name="T7" fmla="*/ 53 h 53"/>
                  <a:gd name="T8" fmla="*/ 177 w 204"/>
                  <a:gd name="T9" fmla="*/ 53 h 53"/>
                  <a:gd name="T10" fmla="*/ 204 w 204"/>
                  <a:gd name="T11" fmla="*/ 26 h 53"/>
                  <a:gd name="T12" fmla="*/ 177 w 204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3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41"/>
                      <a:pt x="12" y="53"/>
                      <a:pt x="26" y="53"/>
                    </a:cubicBezTo>
                    <a:cubicBezTo>
                      <a:pt x="177" y="53"/>
                      <a:pt x="177" y="53"/>
                      <a:pt x="177" y="53"/>
                    </a:cubicBezTo>
                    <a:cubicBezTo>
                      <a:pt x="192" y="53"/>
                      <a:pt x="204" y="41"/>
                      <a:pt x="204" y="26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grp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5" name="Freeform 96">
                <a:extLst>
                  <a:ext uri="{FF2B5EF4-FFF2-40B4-BE49-F238E27FC236}">
                    <a16:creationId xmlns:a16="http://schemas.microsoft.com/office/drawing/2014/main" id="{615F4E22-71BA-4574-B8A3-DCE5001C0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2002" y="3336419"/>
                <a:ext cx="203371" cy="54007"/>
              </a:xfrm>
              <a:custGeom>
                <a:avLst/>
                <a:gdLst>
                  <a:gd name="T0" fmla="*/ 177 w 204"/>
                  <a:gd name="T1" fmla="*/ 0 h 54"/>
                  <a:gd name="T2" fmla="*/ 26 w 204"/>
                  <a:gd name="T3" fmla="*/ 0 h 54"/>
                  <a:gd name="T4" fmla="*/ 0 w 204"/>
                  <a:gd name="T5" fmla="*/ 27 h 54"/>
                  <a:gd name="T6" fmla="*/ 26 w 204"/>
                  <a:gd name="T7" fmla="*/ 54 h 54"/>
                  <a:gd name="T8" fmla="*/ 177 w 204"/>
                  <a:gd name="T9" fmla="*/ 54 h 54"/>
                  <a:gd name="T10" fmla="*/ 204 w 204"/>
                  <a:gd name="T11" fmla="*/ 27 h 54"/>
                  <a:gd name="T12" fmla="*/ 177 w 204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4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42"/>
                      <a:pt x="12" y="54"/>
                      <a:pt x="26" y="54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92" y="54"/>
                      <a:pt x="204" y="42"/>
                      <a:pt x="204" y="27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grp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6" name="Freeform 97">
                <a:extLst>
                  <a:ext uri="{FF2B5EF4-FFF2-40B4-BE49-F238E27FC236}">
                    <a16:creationId xmlns:a16="http://schemas.microsoft.com/office/drawing/2014/main" id="{251582F8-4187-430E-8577-E011C5DCB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7866" y="3390427"/>
                <a:ext cx="131643" cy="34598"/>
              </a:xfrm>
              <a:custGeom>
                <a:avLst/>
                <a:gdLst>
                  <a:gd name="T0" fmla="*/ 0 w 132"/>
                  <a:gd name="T1" fmla="*/ 0 h 35"/>
                  <a:gd name="T2" fmla="*/ 66 w 132"/>
                  <a:gd name="T3" fmla="*/ 35 h 35"/>
                  <a:gd name="T4" fmla="*/ 132 w 132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2" h="35">
                    <a:moveTo>
                      <a:pt x="0" y="0"/>
                    </a:moveTo>
                    <a:cubicBezTo>
                      <a:pt x="0" y="19"/>
                      <a:pt x="29" y="35"/>
                      <a:pt x="66" y="35"/>
                    </a:cubicBezTo>
                    <a:cubicBezTo>
                      <a:pt x="102" y="35"/>
                      <a:pt x="132" y="19"/>
                      <a:pt x="132" y="0"/>
                    </a:cubicBezTo>
                  </a:path>
                </a:pathLst>
              </a:custGeom>
              <a:grp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7" name="Freeform 98">
                <a:extLst>
                  <a:ext uri="{FF2B5EF4-FFF2-40B4-BE49-F238E27FC236}">
                    <a16:creationId xmlns:a16="http://schemas.microsoft.com/office/drawing/2014/main" id="{12578EAA-9293-464E-A293-C3FF30849B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1329" y="2691707"/>
                <a:ext cx="444716" cy="537964"/>
              </a:xfrm>
              <a:custGeom>
                <a:avLst/>
                <a:gdLst>
                  <a:gd name="T0" fmla="*/ 223 w 446"/>
                  <a:gd name="T1" fmla="*/ 0 h 540"/>
                  <a:gd name="T2" fmla="*/ 0 w 446"/>
                  <a:gd name="T3" fmla="*/ 223 h 540"/>
                  <a:gd name="T4" fmla="*/ 62 w 446"/>
                  <a:gd name="T5" fmla="*/ 379 h 540"/>
                  <a:gd name="T6" fmla="*/ 94 w 446"/>
                  <a:gd name="T7" fmla="*/ 440 h 540"/>
                  <a:gd name="T8" fmla="*/ 94 w 446"/>
                  <a:gd name="T9" fmla="*/ 484 h 540"/>
                  <a:gd name="T10" fmla="*/ 150 w 446"/>
                  <a:gd name="T11" fmla="*/ 540 h 540"/>
                  <a:gd name="T12" fmla="*/ 296 w 446"/>
                  <a:gd name="T13" fmla="*/ 540 h 540"/>
                  <a:gd name="T14" fmla="*/ 352 w 446"/>
                  <a:gd name="T15" fmla="*/ 484 h 540"/>
                  <a:gd name="T16" fmla="*/ 352 w 446"/>
                  <a:gd name="T17" fmla="*/ 440 h 540"/>
                  <a:gd name="T18" fmla="*/ 383 w 446"/>
                  <a:gd name="T19" fmla="*/ 379 h 540"/>
                  <a:gd name="T20" fmla="*/ 446 w 446"/>
                  <a:gd name="T21" fmla="*/ 223 h 540"/>
                  <a:gd name="T22" fmla="*/ 223 w 446"/>
                  <a:gd name="T23" fmla="*/ 0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46" h="540">
                    <a:moveTo>
                      <a:pt x="223" y="0"/>
                    </a:moveTo>
                    <a:cubicBezTo>
                      <a:pt x="99" y="0"/>
                      <a:pt x="0" y="100"/>
                      <a:pt x="0" y="223"/>
                    </a:cubicBezTo>
                    <a:cubicBezTo>
                      <a:pt x="0" y="284"/>
                      <a:pt x="22" y="339"/>
                      <a:pt x="62" y="379"/>
                    </a:cubicBezTo>
                    <a:cubicBezTo>
                      <a:pt x="83" y="399"/>
                      <a:pt x="94" y="415"/>
                      <a:pt x="94" y="440"/>
                    </a:cubicBezTo>
                    <a:cubicBezTo>
                      <a:pt x="94" y="466"/>
                      <a:pt x="94" y="484"/>
                      <a:pt x="94" y="484"/>
                    </a:cubicBezTo>
                    <a:cubicBezTo>
                      <a:pt x="94" y="515"/>
                      <a:pt x="119" y="540"/>
                      <a:pt x="150" y="540"/>
                    </a:cubicBezTo>
                    <a:cubicBezTo>
                      <a:pt x="296" y="540"/>
                      <a:pt x="296" y="540"/>
                      <a:pt x="296" y="540"/>
                    </a:cubicBezTo>
                    <a:cubicBezTo>
                      <a:pt x="327" y="540"/>
                      <a:pt x="352" y="515"/>
                      <a:pt x="352" y="484"/>
                    </a:cubicBezTo>
                    <a:cubicBezTo>
                      <a:pt x="352" y="484"/>
                      <a:pt x="352" y="466"/>
                      <a:pt x="352" y="440"/>
                    </a:cubicBezTo>
                    <a:cubicBezTo>
                      <a:pt x="352" y="415"/>
                      <a:pt x="362" y="399"/>
                      <a:pt x="383" y="379"/>
                    </a:cubicBezTo>
                    <a:cubicBezTo>
                      <a:pt x="423" y="339"/>
                      <a:pt x="446" y="284"/>
                      <a:pt x="446" y="223"/>
                    </a:cubicBezTo>
                    <a:cubicBezTo>
                      <a:pt x="446" y="100"/>
                      <a:pt x="347" y="0"/>
                      <a:pt x="223" y="0"/>
                    </a:cubicBezTo>
                    <a:close/>
                  </a:path>
                </a:pathLst>
              </a:custGeom>
              <a:grp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8" name="Freeform 99">
                <a:extLst>
                  <a:ext uri="{FF2B5EF4-FFF2-40B4-BE49-F238E27FC236}">
                    <a16:creationId xmlns:a16="http://schemas.microsoft.com/office/drawing/2014/main" id="{BF5A31F7-D5D0-4C31-9511-184DF39E36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2002" y="3229670"/>
                <a:ext cx="203371" cy="54007"/>
              </a:xfrm>
              <a:custGeom>
                <a:avLst/>
                <a:gdLst>
                  <a:gd name="T0" fmla="*/ 177 w 204"/>
                  <a:gd name="T1" fmla="*/ 0 h 54"/>
                  <a:gd name="T2" fmla="*/ 26 w 204"/>
                  <a:gd name="T3" fmla="*/ 0 h 54"/>
                  <a:gd name="T4" fmla="*/ 0 w 204"/>
                  <a:gd name="T5" fmla="*/ 27 h 54"/>
                  <a:gd name="T6" fmla="*/ 26 w 204"/>
                  <a:gd name="T7" fmla="*/ 54 h 54"/>
                  <a:gd name="T8" fmla="*/ 177 w 204"/>
                  <a:gd name="T9" fmla="*/ 54 h 54"/>
                  <a:gd name="T10" fmla="*/ 204 w 204"/>
                  <a:gd name="T11" fmla="*/ 27 h 54"/>
                  <a:gd name="T12" fmla="*/ 177 w 204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4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42"/>
                      <a:pt x="12" y="54"/>
                      <a:pt x="26" y="54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92" y="54"/>
                      <a:pt x="204" y="42"/>
                      <a:pt x="204" y="27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grp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pic>
        <p:nvPicPr>
          <p:cNvPr id="24" name="Picture 41">
            <a:extLst>
              <a:ext uri="{FF2B5EF4-FFF2-40B4-BE49-F238E27FC236}">
                <a16:creationId xmlns:a16="http://schemas.microsoft.com/office/drawing/2014/main" id="{8039F3E1-9D1C-4363-9F88-30EAF73487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357" y="3701676"/>
            <a:ext cx="693138" cy="879749"/>
          </a:xfrm>
          <a:prstGeom prst="rect">
            <a:avLst/>
          </a:prstGeom>
        </p:spPr>
      </p:pic>
      <p:cxnSp>
        <p:nvCxnSpPr>
          <p:cNvPr id="25" name="Straight Connector 60">
            <a:extLst>
              <a:ext uri="{FF2B5EF4-FFF2-40B4-BE49-F238E27FC236}">
                <a16:creationId xmlns:a16="http://schemas.microsoft.com/office/drawing/2014/main" id="{B61972F9-C494-4227-A4F2-ED2E7E8946C7}"/>
              </a:ext>
            </a:extLst>
          </p:cNvPr>
          <p:cNvCxnSpPr>
            <a:cxnSpLocks/>
            <a:stCxn id="23" idx="6"/>
            <a:endCxn id="31" idx="2"/>
          </p:cNvCxnSpPr>
          <p:nvPr/>
        </p:nvCxnSpPr>
        <p:spPr>
          <a:xfrm>
            <a:off x="8205819" y="3701676"/>
            <a:ext cx="2029142" cy="1482217"/>
          </a:xfrm>
          <a:prstGeom prst="line">
            <a:avLst/>
          </a:prstGeom>
          <a:ln w="190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9">
            <a:extLst>
              <a:ext uri="{FF2B5EF4-FFF2-40B4-BE49-F238E27FC236}">
                <a16:creationId xmlns:a16="http://schemas.microsoft.com/office/drawing/2014/main" id="{2E6D2F14-D727-4398-8686-2DD963FB9B69}"/>
              </a:ext>
            </a:extLst>
          </p:cNvPr>
          <p:cNvSpPr txBox="1"/>
          <p:nvPr/>
        </p:nvSpPr>
        <p:spPr>
          <a:xfrm>
            <a:off x="9427055" y="5778535"/>
            <a:ext cx="2753694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dirty="0" err="1"/>
              <a:t>Bilan</a:t>
            </a:r>
            <a:r>
              <a:rPr lang="en-US" sz="2133" dirty="0"/>
              <a:t> &amp; </a:t>
            </a:r>
            <a:r>
              <a:rPr lang="en-US" sz="2133" dirty="0" err="1"/>
              <a:t>Pesrpective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0669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2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5BA2E9-7611-4576-8EC1-4D4FD4BB1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BILAN TECHNIQUE</a:t>
            </a: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C6CD50C1-8B6E-47B5-B738-33F8A9E2C8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8762761"/>
              </p:ext>
            </p:extLst>
          </p:nvPr>
        </p:nvGraphicFramePr>
        <p:xfrm>
          <a:off x="1847528" y="1113904"/>
          <a:ext cx="3948040" cy="2455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174EC84E-BF54-4F09-A43B-488F784F39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3995117"/>
              </p:ext>
            </p:extLst>
          </p:nvPr>
        </p:nvGraphicFramePr>
        <p:xfrm>
          <a:off x="1849094" y="3861048"/>
          <a:ext cx="3946474" cy="2520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360FC33-3524-440F-9716-C00803132A45}"/>
              </a:ext>
            </a:extLst>
          </p:cNvPr>
          <p:cNvSpPr/>
          <p:nvPr/>
        </p:nvSpPr>
        <p:spPr>
          <a:xfrm>
            <a:off x="6240016" y="1304764"/>
            <a:ext cx="4464496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 err="1">
                <a:solidFill>
                  <a:srgbClr val="C00000"/>
                </a:solidFill>
              </a:rPr>
              <a:t>Difficultés</a:t>
            </a:r>
            <a:r>
              <a:rPr lang="en-US" sz="1800" b="1" dirty="0">
                <a:solidFill>
                  <a:srgbClr val="C00000"/>
                </a:solidFill>
              </a:rPr>
              <a:t> </a:t>
            </a:r>
            <a:r>
              <a:rPr lang="en-US" sz="1800" b="1" dirty="0" err="1">
                <a:solidFill>
                  <a:srgbClr val="C00000"/>
                </a:solidFill>
              </a:rPr>
              <a:t>rencontrées</a:t>
            </a:r>
            <a:r>
              <a:rPr lang="en-US" sz="1800" b="1" dirty="0">
                <a:solidFill>
                  <a:srgbClr val="C00000"/>
                </a:solidFill>
              </a:rPr>
              <a:t> :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Contrôles</a:t>
            </a:r>
            <a:r>
              <a:rPr lang="en-US" sz="1800" dirty="0"/>
              <a:t> des </a:t>
            </a:r>
            <a:r>
              <a:rPr lang="en-US" sz="1800" dirty="0" err="1"/>
              <a:t>renseignement</a:t>
            </a:r>
            <a:r>
              <a:rPr lang="en-US" sz="1800" dirty="0"/>
              <a:t> client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Methodes</a:t>
            </a:r>
            <a:r>
              <a:rPr lang="en-US" sz="1800" dirty="0"/>
              <a:t> </a:t>
            </a:r>
            <a:r>
              <a:rPr lang="en-US" sz="1800" dirty="0" err="1"/>
              <a:t>asynchrone</a:t>
            </a:r>
            <a:endParaRPr lang="en-US" sz="1800" dirty="0"/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19346A-19D0-48F4-9C0F-24B59FA313B9}"/>
              </a:ext>
            </a:extLst>
          </p:cNvPr>
          <p:cNvSpPr/>
          <p:nvPr/>
        </p:nvSpPr>
        <p:spPr>
          <a:xfrm>
            <a:off x="6240016" y="2479389"/>
            <a:ext cx="4464496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accent2">
                    <a:lumMod val="50000"/>
                  </a:schemeClr>
                </a:solidFill>
              </a:rPr>
              <a:t>Point de </a:t>
            </a:r>
            <a:r>
              <a:rPr lang="en-US" sz="1800" b="1" dirty="0" err="1">
                <a:solidFill>
                  <a:schemeClr val="accent2">
                    <a:lumMod val="50000"/>
                  </a:schemeClr>
                </a:solidFill>
              </a:rPr>
              <a:t>facilité</a:t>
            </a:r>
            <a:r>
              <a:rPr lang="en-US" sz="1800" b="1" dirty="0">
                <a:solidFill>
                  <a:schemeClr val="accent2">
                    <a:lumMod val="50000"/>
                  </a:schemeClr>
                </a:solidFill>
              </a:rPr>
              <a:t> :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Développement</a:t>
            </a:r>
            <a:r>
              <a:rPr lang="en-US" sz="1800" dirty="0"/>
              <a:t> du back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0F95AC-4A1A-43DF-9BD8-778F81991AF5}"/>
              </a:ext>
            </a:extLst>
          </p:cNvPr>
          <p:cNvSpPr/>
          <p:nvPr/>
        </p:nvSpPr>
        <p:spPr>
          <a:xfrm>
            <a:off x="6237455" y="3843463"/>
            <a:ext cx="4464496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 err="1">
                <a:solidFill>
                  <a:srgbClr val="C00000"/>
                </a:solidFill>
              </a:rPr>
              <a:t>Difficultés</a:t>
            </a:r>
            <a:r>
              <a:rPr lang="en-US" sz="1800" b="1" dirty="0">
                <a:solidFill>
                  <a:srgbClr val="C00000"/>
                </a:solidFill>
              </a:rPr>
              <a:t> </a:t>
            </a:r>
            <a:r>
              <a:rPr lang="en-US" sz="1800" b="1" dirty="0" err="1">
                <a:solidFill>
                  <a:srgbClr val="C00000"/>
                </a:solidFill>
              </a:rPr>
              <a:t>rencontrées</a:t>
            </a:r>
            <a:r>
              <a:rPr lang="en-US" sz="1800" b="1" dirty="0">
                <a:solidFill>
                  <a:srgbClr val="C00000"/>
                </a:solidFill>
              </a:rPr>
              <a:t> :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Gestion du format de date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Mise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forme</a:t>
            </a:r>
            <a:r>
              <a:rPr lang="en-US" sz="1800" dirty="0"/>
              <a:t> des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64CD11-29D5-4598-AB42-CED24308D56C}"/>
              </a:ext>
            </a:extLst>
          </p:cNvPr>
          <p:cNvSpPr/>
          <p:nvPr/>
        </p:nvSpPr>
        <p:spPr>
          <a:xfrm>
            <a:off x="6237455" y="5018088"/>
            <a:ext cx="4464496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accent2">
                    <a:lumMod val="50000"/>
                  </a:schemeClr>
                </a:solidFill>
              </a:rPr>
              <a:t>Point de </a:t>
            </a:r>
            <a:r>
              <a:rPr lang="en-US" sz="1800" b="1" dirty="0" err="1">
                <a:solidFill>
                  <a:schemeClr val="accent2">
                    <a:lumMod val="50000"/>
                  </a:schemeClr>
                </a:solidFill>
              </a:rPr>
              <a:t>facilité</a:t>
            </a:r>
            <a:r>
              <a:rPr lang="en-US" sz="1800" b="1" dirty="0">
                <a:solidFill>
                  <a:schemeClr val="accent2">
                    <a:lumMod val="50000"/>
                  </a:schemeClr>
                </a:solidFill>
              </a:rPr>
              <a:t> :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Visualisation</a:t>
            </a:r>
            <a:r>
              <a:rPr lang="en-US" sz="1800" dirty="0"/>
              <a:t> des </a:t>
            </a:r>
            <a:r>
              <a:rPr lang="en-US" sz="1800" dirty="0" err="1"/>
              <a:t>réponses</a:t>
            </a:r>
            <a:endParaRPr lang="en-US" sz="1800" dirty="0"/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9" name="Rounded Rectangle 26">
            <a:extLst>
              <a:ext uri="{FF2B5EF4-FFF2-40B4-BE49-F238E27FC236}">
                <a16:creationId xmlns:a16="http://schemas.microsoft.com/office/drawing/2014/main" id="{A1DAAA45-FABD-4FD4-8BD4-F646C9F830D8}"/>
              </a:ext>
            </a:extLst>
          </p:cNvPr>
          <p:cNvSpPr/>
          <p:nvPr/>
        </p:nvSpPr>
        <p:spPr>
          <a:xfrm rot="5400000">
            <a:off x="10981752" y="-1429368"/>
            <a:ext cx="504064" cy="3362800"/>
          </a:xfrm>
          <a:prstGeom prst="roundRect">
            <a:avLst>
              <a:gd name="adj" fmla="val 50000"/>
            </a:avLst>
          </a:prstGeom>
          <a:solidFill>
            <a:srgbClr val="D2326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0" name="Text Placeholder 2" title="Les services proposés">
            <a:extLst>
              <a:ext uri="{FF2B5EF4-FFF2-40B4-BE49-F238E27FC236}">
                <a16:creationId xmlns:a16="http://schemas.microsoft.com/office/drawing/2014/main" id="{137E6A6F-B28D-4C11-9DF5-52AE5A55284B}"/>
              </a:ext>
            </a:extLst>
          </p:cNvPr>
          <p:cNvSpPr txBox="1">
            <a:spLocks/>
          </p:cNvSpPr>
          <p:nvPr/>
        </p:nvSpPr>
        <p:spPr>
          <a:xfrm>
            <a:off x="9595926" y="102110"/>
            <a:ext cx="2779285" cy="401954"/>
          </a:xfrm>
          <a:prstGeom prst="rect">
            <a:avLst/>
          </a:prstGeom>
          <a:noFill/>
        </p:spPr>
        <p:txBody>
          <a:bodyPr>
            <a:normAutofit fontScale="70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BILAN &amp; PERSPECTIVE</a:t>
            </a:r>
          </a:p>
        </p:txBody>
      </p:sp>
    </p:spTree>
    <p:extLst>
      <p:ext uri="{BB962C8B-B14F-4D97-AF65-F5344CB8AC3E}">
        <p14:creationId xmlns:p14="http://schemas.microsoft.com/office/powerpoint/2010/main" val="1029951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6B69E2-F275-4876-9962-3BD77B57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PERSPECTIVES DE L’APPLICATION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42EC8A-F10C-425F-97D4-C689ACB5D5B6}"/>
              </a:ext>
            </a:extLst>
          </p:cNvPr>
          <p:cNvSpPr/>
          <p:nvPr/>
        </p:nvSpPr>
        <p:spPr>
          <a:xfrm>
            <a:off x="4943872" y="2483539"/>
            <a:ext cx="6195249" cy="1702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Evolutions </a:t>
            </a:r>
            <a:r>
              <a:rPr lang="en-US" sz="1800" b="1" dirty="0" err="1"/>
              <a:t>possibles</a:t>
            </a:r>
            <a:r>
              <a:rPr lang="en-US" sz="1800" b="1" dirty="0"/>
              <a:t>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Automatiser</a:t>
            </a:r>
            <a:r>
              <a:rPr lang="en-US" sz="1800" dirty="0"/>
              <a:t> le </a:t>
            </a:r>
            <a:r>
              <a:rPr lang="en-US" sz="1800" dirty="0" err="1"/>
              <a:t>raffraichissement</a:t>
            </a:r>
            <a:r>
              <a:rPr lang="en-US" sz="1800" dirty="0"/>
              <a:t> de la page </a:t>
            </a:r>
            <a:r>
              <a:rPr lang="en-US" sz="1800" dirty="0" err="1"/>
              <a:t>d’accueil</a:t>
            </a: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Restitution du contact des clients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Personnaliser</a:t>
            </a:r>
            <a:r>
              <a:rPr lang="en-US" sz="1800" dirty="0"/>
              <a:t> le </a:t>
            </a:r>
            <a:r>
              <a:rPr lang="en-US" sz="1800" dirty="0" err="1"/>
              <a:t>sondage</a:t>
            </a:r>
            <a:endParaRPr lang="en-US" sz="1800" dirty="0"/>
          </a:p>
        </p:txBody>
      </p:sp>
      <p:sp>
        <p:nvSpPr>
          <p:cNvPr id="5" name="Rounded Rectangle 26">
            <a:extLst>
              <a:ext uri="{FF2B5EF4-FFF2-40B4-BE49-F238E27FC236}">
                <a16:creationId xmlns:a16="http://schemas.microsoft.com/office/drawing/2014/main" id="{3D95634B-FEB2-43D4-9F41-C4CB17DB3233}"/>
              </a:ext>
            </a:extLst>
          </p:cNvPr>
          <p:cNvSpPr/>
          <p:nvPr/>
        </p:nvSpPr>
        <p:spPr>
          <a:xfrm rot="5400000">
            <a:off x="10981752" y="-1429368"/>
            <a:ext cx="504064" cy="3362800"/>
          </a:xfrm>
          <a:prstGeom prst="roundRect">
            <a:avLst>
              <a:gd name="adj" fmla="val 50000"/>
            </a:avLst>
          </a:prstGeom>
          <a:solidFill>
            <a:srgbClr val="D2326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6" name="Text Placeholder 2" title="Les services proposés">
            <a:extLst>
              <a:ext uri="{FF2B5EF4-FFF2-40B4-BE49-F238E27FC236}">
                <a16:creationId xmlns:a16="http://schemas.microsoft.com/office/drawing/2014/main" id="{B2513A4A-AC14-4524-A6E9-29B2089CDB29}"/>
              </a:ext>
            </a:extLst>
          </p:cNvPr>
          <p:cNvSpPr txBox="1">
            <a:spLocks/>
          </p:cNvSpPr>
          <p:nvPr/>
        </p:nvSpPr>
        <p:spPr>
          <a:xfrm>
            <a:off x="9595926" y="102110"/>
            <a:ext cx="2779285" cy="401954"/>
          </a:xfrm>
          <a:prstGeom prst="rect">
            <a:avLst/>
          </a:prstGeom>
          <a:noFill/>
        </p:spPr>
        <p:txBody>
          <a:bodyPr>
            <a:normAutofit fontScale="70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BILAN &amp; PERSPECTIVE</a:t>
            </a:r>
          </a:p>
        </p:txBody>
      </p:sp>
      <p:sp>
        <p:nvSpPr>
          <p:cNvPr id="7" name="Teardrop 55">
            <a:extLst>
              <a:ext uri="{FF2B5EF4-FFF2-40B4-BE49-F238E27FC236}">
                <a16:creationId xmlns:a16="http://schemas.microsoft.com/office/drawing/2014/main" id="{DD478601-1B21-43DB-BFE4-78B3FF66CF32}"/>
              </a:ext>
            </a:extLst>
          </p:cNvPr>
          <p:cNvSpPr>
            <a:spLocks noChangeAspect="1"/>
          </p:cNvSpPr>
          <p:nvPr/>
        </p:nvSpPr>
        <p:spPr>
          <a:xfrm rot="16200000">
            <a:off x="2117844" y="2100484"/>
            <a:ext cx="2610898" cy="2610898"/>
          </a:xfrm>
          <a:prstGeom prst="teardrop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784C4B3F-7472-424A-85BF-4313A9091677}"/>
              </a:ext>
            </a:extLst>
          </p:cNvPr>
          <p:cNvSpPr>
            <a:spLocks noEditPoints="1"/>
          </p:cNvSpPr>
          <p:nvPr/>
        </p:nvSpPr>
        <p:spPr bwMode="auto">
          <a:xfrm>
            <a:off x="2609353" y="2608572"/>
            <a:ext cx="1627880" cy="1594720"/>
          </a:xfrm>
          <a:custGeom>
            <a:avLst/>
            <a:gdLst>
              <a:gd name="T0" fmla="*/ 44 w 193"/>
              <a:gd name="T1" fmla="*/ 157 h 189"/>
              <a:gd name="T2" fmla="*/ 17 w 193"/>
              <a:gd name="T3" fmla="*/ 182 h 189"/>
              <a:gd name="T4" fmla="*/ 7 w 193"/>
              <a:gd name="T5" fmla="*/ 175 h 189"/>
              <a:gd name="T6" fmla="*/ 32 w 193"/>
              <a:gd name="T7" fmla="*/ 145 h 189"/>
              <a:gd name="T8" fmla="*/ 33 w 193"/>
              <a:gd name="T9" fmla="*/ 140 h 189"/>
              <a:gd name="T10" fmla="*/ 2 w 193"/>
              <a:gd name="T11" fmla="*/ 174 h 189"/>
              <a:gd name="T12" fmla="*/ 0 w 193"/>
              <a:gd name="T13" fmla="*/ 189 h 189"/>
              <a:gd name="T14" fmla="*/ 3 w 193"/>
              <a:gd name="T15" fmla="*/ 189 h 189"/>
              <a:gd name="T16" fmla="*/ 42 w 193"/>
              <a:gd name="T17" fmla="*/ 177 h 189"/>
              <a:gd name="T18" fmla="*/ 46 w 193"/>
              <a:gd name="T19" fmla="*/ 154 h 189"/>
              <a:gd name="T20" fmla="*/ 120 w 193"/>
              <a:gd name="T21" fmla="*/ 46 h 189"/>
              <a:gd name="T22" fmla="*/ 132 w 193"/>
              <a:gd name="T23" fmla="*/ 73 h 189"/>
              <a:gd name="T24" fmla="*/ 143 w 193"/>
              <a:gd name="T25" fmla="*/ 46 h 189"/>
              <a:gd name="T26" fmla="*/ 140 w 193"/>
              <a:gd name="T27" fmla="*/ 65 h 189"/>
              <a:gd name="T28" fmla="*/ 124 w 193"/>
              <a:gd name="T29" fmla="*/ 65 h 189"/>
              <a:gd name="T30" fmla="*/ 132 w 193"/>
              <a:gd name="T31" fmla="*/ 46 h 189"/>
              <a:gd name="T32" fmla="*/ 140 w 193"/>
              <a:gd name="T33" fmla="*/ 65 h 189"/>
              <a:gd name="T34" fmla="*/ 176 w 193"/>
              <a:gd name="T35" fmla="*/ 0 h 189"/>
              <a:gd name="T36" fmla="*/ 79 w 193"/>
              <a:gd name="T37" fmla="*/ 65 h 189"/>
              <a:gd name="T38" fmla="*/ 14 w 193"/>
              <a:gd name="T39" fmla="*/ 95 h 189"/>
              <a:gd name="T40" fmla="*/ 17 w 193"/>
              <a:gd name="T41" fmla="*/ 98 h 189"/>
              <a:gd name="T42" fmla="*/ 46 w 193"/>
              <a:gd name="T43" fmla="*/ 101 h 189"/>
              <a:gd name="T44" fmla="*/ 36 w 193"/>
              <a:gd name="T45" fmla="*/ 120 h 189"/>
              <a:gd name="T46" fmla="*/ 65 w 193"/>
              <a:gd name="T47" fmla="*/ 155 h 189"/>
              <a:gd name="T48" fmla="*/ 79 w 193"/>
              <a:gd name="T49" fmla="*/ 143 h 189"/>
              <a:gd name="T50" fmla="*/ 88 w 193"/>
              <a:gd name="T51" fmla="*/ 144 h 189"/>
              <a:gd name="T52" fmla="*/ 91 w 193"/>
              <a:gd name="T53" fmla="*/ 172 h 189"/>
              <a:gd name="T54" fmla="*/ 93 w 193"/>
              <a:gd name="T55" fmla="*/ 175 h 189"/>
              <a:gd name="T56" fmla="*/ 121 w 193"/>
              <a:gd name="T57" fmla="*/ 151 h 189"/>
              <a:gd name="T58" fmla="*/ 160 w 193"/>
              <a:gd name="T59" fmla="*/ 78 h 189"/>
              <a:gd name="T60" fmla="*/ 21 w 193"/>
              <a:gd name="T61" fmla="*/ 92 h 189"/>
              <a:gd name="T62" fmla="*/ 74 w 193"/>
              <a:gd name="T63" fmla="*/ 69 h 189"/>
              <a:gd name="T64" fmla="*/ 21 w 193"/>
              <a:gd name="T65" fmla="*/ 92 h 189"/>
              <a:gd name="T66" fmla="*/ 49 w 193"/>
              <a:gd name="T67" fmla="*/ 140 h 189"/>
              <a:gd name="T68" fmla="*/ 48 w 193"/>
              <a:gd name="T69" fmla="*/ 115 h 189"/>
              <a:gd name="T70" fmla="*/ 75 w 193"/>
              <a:gd name="T71" fmla="*/ 141 h 189"/>
              <a:gd name="T72" fmla="*/ 117 w 193"/>
              <a:gd name="T73" fmla="*/ 149 h 189"/>
              <a:gd name="T74" fmla="*/ 94 w 193"/>
              <a:gd name="T75" fmla="*/ 138 h 189"/>
              <a:gd name="T76" fmla="*/ 117 w 193"/>
              <a:gd name="T77" fmla="*/ 149 h 189"/>
              <a:gd name="T78" fmla="*/ 90 w 193"/>
              <a:gd name="T79" fmla="*/ 135 h 189"/>
              <a:gd name="T80" fmla="*/ 84 w 193"/>
              <a:gd name="T81" fmla="*/ 140 h 189"/>
              <a:gd name="T82" fmla="*/ 49 w 193"/>
              <a:gd name="T83" fmla="*/ 104 h 189"/>
              <a:gd name="T84" fmla="*/ 54 w 193"/>
              <a:gd name="T85" fmla="*/ 99 h 189"/>
              <a:gd name="T86" fmla="*/ 176 w 193"/>
              <a:gd name="T87" fmla="*/ 4 h 189"/>
              <a:gd name="T88" fmla="*/ 157 w 193"/>
              <a:gd name="T89" fmla="*/ 75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3" h="189">
                <a:moveTo>
                  <a:pt x="46" y="154"/>
                </a:moveTo>
                <a:cubicBezTo>
                  <a:pt x="45" y="154"/>
                  <a:pt x="44" y="156"/>
                  <a:pt x="44" y="157"/>
                </a:cubicBezTo>
                <a:cubicBezTo>
                  <a:pt x="46" y="163"/>
                  <a:pt x="44" y="168"/>
                  <a:pt x="39" y="174"/>
                </a:cubicBezTo>
                <a:cubicBezTo>
                  <a:pt x="33" y="179"/>
                  <a:pt x="25" y="180"/>
                  <a:pt x="17" y="182"/>
                </a:cubicBezTo>
                <a:cubicBezTo>
                  <a:pt x="13" y="182"/>
                  <a:pt x="9" y="183"/>
                  <a:pt x="5" y="184"/>
                </a:cubicBezTo>
                <a:cubicBezTo>
                  <a:pt x="6" y="181"/>
                  <a:pt x="6" y="178"/>
                  <a:pt x="7" y="175"/>
                </a:cubicBezTo>
                <a:cubicBezTo>
                  <a:pt x="8" y="166"/>
                  <a:pt x="10" y="156"/>
                  <a:pt x="16" y="150"/>
                </a:cubicBezTo>
                <a:cubicBezTo>
                  <a:pt x="21" y="145"/>
                  <a:pt x="27" y="143"/>
                  <a:pt x="32" y="145"/>
                </a:cubicBezTo>
                <a:cubicBezTo>
                  <a:pt x="33" y="145"/>
                  <a:pt x="35" y="144"/>
                  <a:pt x="35" y="143"/>
                </a:cubicBezTo>
                <a:cubicBezTo>
                  <a:pt x="35" y="142"/>
                  <a:pt x="35" y="140"/>
                  <a:pt x="33" y="140"/>
                </a:cubicBezTo>
                <a:cubicBezTo>
                  <a:pt x="26" y="138"/>
                  <a:pt x="19" y="141"/>
                  <a:pt x="12" y="147"/>
                </a:cubicBezTo>
                <a:cubicBezTo>
                  <a:pt x="5" y="154"/>
                  <a:pt x="4" y="164"/>
                  <a:pt x="2" y="174"/>
                </a:cubicBezTo>
                <a:cubicBezTo>
                  <a:pt x="2" y="178"/>
                  <a:pt x="1" y="183"/>
                  <a:pt x="0" y="186"/>
                </a:cubicBezTo>
                <a:cubicBezTo>
                  <a:pt x="0" y="187"/>
                  <a:pt x="0" y="188"/>
                  <a:pt x="0" y="189"/>
                </a:cubicBezTo>
                <a:cubicBezTo>
                  <a:pt x="1" y="189"/>
                  <a:pt x="1" y="189"/>
                  <a:pt x="2" y="189"/>
                </a:cubicBezTo>
                <a:cubicBezTo>
                  <a:pt x="2" y="189"/>
                  <a:pt x="3" y="189"/>
                  <a:pt x="3" y="189"/>
                </a:cubicBezTo>
                <a:cubicBezTo>
                  <a:pt x="7" y="188"/>
                  <a:pt x="12" y="187"/>
                  <a:pt x="17" y="186"/>
                </a:cubicBezTo>
                <a:cubicBezTo>
                  <a:pt x="26" y="185"/>
                  <a:pt x="36" y="183"/>
                  <a:pt x="42" y="177"/>
                </a:cubicBezTo>
                <a:cubicBezTo>
                  <a:pt x="48" y="171"/>
                  <a:pt x="51" y="163"/>
                  <a:pt x="49" y="156"/>
                </a:cubicBezTo>
                <a:cubicBezTo>
                  <a:pt x="49" y="154"/>
                  <a:pt x="47" y="154"/>
                  <a:pt x="46" y="154"/>
                </a:cubicBezTo>
                <a:close/>
                <a:moveTo>
                  <a:pt x="132" y="42"/>
                </a:moveTo>
                <a:cubicBezTo>
                  <a:pt x="127" y="42"/>
                  <a:pt x="123" y="43"/>
                  <a:pt x="120" y="46"/>
                </a:cubicBezTo>
                <a:cubicBezTo>
                  <a:pt x="114" y="52"/>
                  <a:pt x="114" y="63"/>
                  <a:pt x="120" y="69"/>
                </a:cubicBezTo>
                <a:cubicBezTo>
                  <a:pt x="123" y="72"/>
                  <a:pt x="127" y="73"/>
                  <a:pt x="132" y="73"/>
                </a:cubicBezTo>
                <a:cubicBezTo>
                  <a:pt x="136" y="73"/>
                  <a:pt x="140" y="72"/>
                  <a:pt x="143" y="69"/>
                </a:cubicBezTo>
                <a:cubicBezTo>
                  <a:pt x="149" y="63"/>
                  <a:pt x="149" y="52"/>
                  <a:pt x="143" y="46"/>
                </a:cubicBezTo>
                <a:cubicBezTo>
                  <a:pt x="140" y="43"/>
                  <a:pt x="136" y="42"/>
                  <a:pt x="132" y="42"/>
                </a:cubicBezTo>
                <a:close/>
                <a:moveTo>
                  <a:pt x="140" y="65"/>
                </a:moveTo>
                <a:cubicBezTo>
                  <a:pt x="137" y="68"/>
                  <a:pt x="135" y="69"/>
                  <a:pt x="132" y="69"/>
                </a:cubicBezTo>
                <a:cubicBezTo>
                  <a:pt x="129" y="69"/>
                  <a:pt x="126" y="68"/>
                  <a:pt x="124" y="65"/>
                </a:cubicBezTo>
                <a:cubicBezTo>
                  <a:pt x="119" y="61"/>
                  <a:pt x="119" y="54"/>
                  <a:pt x="124" y="50"/>
                </a:cubicBezTo>
                <a:cubicBezTo>
                  <a:pt x="126" y="47"/>
                  <a:pt x="129" y="46"/>
                  <a:pt x="132" y="46"/>
                </a:cubicBezTo>
                <a:cubicBezTo>
                  <a:pt x="135" y="46"/>
                  <a:pt x="137" y="47"/>
                  <a:pt x="140" y="50"/>
                </a:cubicBezTo>
                <a:cubicBezTo>
                  <a:pt x="144" y="54"/>
                  <a:pt x="144" y="61"/>
                  <a:pt x="140" y="65"/>
                </a:cubicBezTo>
                <a:close/>
                <a:moveTo>
                  <a:pt x="187" y="2"/>
                </a:moveTo>
                <a:cubicBezTo>
                  <a:pt x="185" y="1"/>
                  <a:pt x="181" y="0"/>
                  <a:pt x="176" y="0"/>
                </a:cubicBezTo>
                <a:cubicBezTo>
                  <a:pt x="164" y="0"/>
                  <a:pt x="134" y="6"/>
                  <a:pt x="111" y="29"/>
                </a:cubicBezTo>
                <a:cubicBezTo>
                  <a:pt x="79" y="65"/>
                  <a:pt x="79" y="65"/>
                  <a:pt x="79" y="65"/>
                </a:cubicBezTo>
                <a:cubicBezTo>
                  <a:pt x="73" y="65"/>
                  <a:pt x="51" y="63"/>
                  <a:pt x="38" y="68"/>
                </a:cubicBezTo>
                <a:cubicBezTo>
                  <a:pt x="24" y="73"/>
                  <a:pt x="14" y="94"/>
                  <a:pt x="14" y="95"/>
                </a:cubicBezTo>
                <a:cubicBezTo>
                  <a:pt x="14" y="96"/>
                  <a:pt x="14" y="97"/>
                  <a:pt x="14" y="97"/>
                </a:cubicBezTo>
                <a:cubicBezTo>
                  <a:pt x="15" y="98"/>
                  <a:pt x="16" y="98"/>
                  <a:pt x="17" y="98"/>
                </a:cubicBezTo>
                <a:cubicBezTo>
                  <a:pt x="29" y="94"/>
                  <a:pt x="42" y="97"/>
                  <a:pt x="48" y="99"/>
                </a:cubicBezTo>
                <a:cubicBezTo>
                  <a:pt x="46" y="101"/>
                  <a:pt x="46" y="101"/>
                  <a:pt x="46" y="101"/>
                </a:cubicBezTo>
                <a:cubicBezTo>
                  <a:pt x="44" y="103"/>
                  <a:pt x="44" y="107"/>
                  <a:pt x="46" y="11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31" y="125"/>
                  <a:pt x="38" y="135"/>
                  <a:pt x="46" y="143"/>
                </a:cubicBezTo>
                <a:cubicBezTo>
                  <a:pt x="52" y="149"/>
                  <a:pt x="60" y="155"/>
                  <a:pt x="65" y="155"/>
                </a:cubicBezTo>
                <a:cubicBezTo>
                  <a:pt x="67" y="155"/>
                  <a:pt x="68" y="154"/>
                  <a:pt x="69" y="153"/>
                </a:cubicBezTo>
                <a:cubicBezTo>
                  <a:pt x="79" y="143"/>
                  <a:pt x="79" y="143"/>
                  <a:pt x="79" y="143"/>
                </a:cubicBezTo>
                <a:cubicBezTo>
                  <a:pt x="81" y="144"/>
                  <a:pt x="83" y="145"/>
                  <a:pt x="84" y="145"/>
                </a:cubicBezTo>
                <a:cubicBezTo>
                  <a:pt x="86" y="145"/>
                  <a:pt x="87" y="144"/>
                  <a:pt x="88" y="144"/>
                </a:cubicBezTo>
                <a:cubicBezTo>
                  <a:pt x="91" y="141"/>
                  <a:pt x="91" y="141"/>
                  <a:pt x="91" y="141"/>
                </a:cubicBezTo>
                <a:cubicBezTo>
                  <a:pt x="92" y="147"/>
                  <a:pt x="95" y="160"/>
                  <a:pt x="91" y="172"/>
                </a:cubicBezTo>
                <a:cubicBezTo>
                  <a:pt x="91" y="173"/>
                  <a:pt x="91" y="174"/>
                  <a:pt x="92" y="175"/>
                </a:cubicBezTo>
                <a:cubicBezTo>
                  <a:pt x="92" y="175"/>
                  <a:pt x="93" y="175"/>
                  <a:pt x="93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95" y="175"/>
                  <a:pt x="116" y="165"/>
                  <a:pt x="121" y="151"/>
                </a:cubicBezTo>
                <a:cubicBezTo>
                  <a:pt x="126" y="139"/>
                  <a:pt x="125" y="116"/>
                  <a:pt x="124" y="111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88" y="50"/>
                  <a:pt x="193" y="9"/>
                  <a:pt x="187" y="2"/>
                </a:cubicBezTo>
                <a:close/>
                <a:moveTo>
                  <a:pt x="21" y="92"/>
                </a:moveTo>
                <a:cubicBezTo>
                  <a:pt x="24" y="86"/>
                  <a:pt x="31" y="75"/>
                  <a:pt x="40" y="72"/>
                </a:cubicBezTo>
                <a:cubicBezTo>
                  <a:pt x="49" y="69"/>
                  <a:pt x="66" y="69"/>
                  <a:pt x="74" y="69"/>
                </a:cubicBezTo>
                <a:cubicBezTo>
                  <a:pt x="51" y="95"/>
                  <a:pt x="51" y="95"/>
                  <a:pt x="51" y="95"/>
                </a:cubicBezTo>
                <a:cubicBezTo>
                  <a:pt x="47" y="93"/>
                  <a:pt x="34" y="89"/>
                  <a:pt x="21" y="92"/>
                </a:cubicBezTo>
                <a:close/>
                <a:moveTo>
                  <a:pt x="66" y="150"/>
                </a:moveTo>
                <a:cubicBezTo>
                  <a:pt x="65" y="151"/>
                  <a:pt x="58" y="148"/>
                  <a:pt x="49" y="140"/>
                </a:cubicBezTo>
                <a:cubicBezTo>
                  <a:pt x="41" y="132"/>
                  <a:pt x="38" y="125"/>
                  <a:pt x="39" y="123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51" y="120"/>
                  <a:pt x="56" y="125"/>
                  <a:pt x="60" y="129"/>
                </a:cubicBezTo>
                <a:cubicBezTo>
                  <a:pt x="65" y="134"/>
                  <a:pt x="70" y="138"/>
                  <a:pt x="75" y="141"/>
                </a:cubicBezTo>
                <a:lnTo>
                  <a:pt x="66" y="150"/>
                </a:lnTo>
                <a:close/>
                <a:moveTo>
                  <a:pt x="117" y="149"/>
                </a:moveTo>
                <a:cubicBezTo>
                  <a:pt x="114" y="158"/>
                  <a:pt x="103" y="165"/>
                  <a:pt x="97" y="169"/>
                </a:cubicBezTo>
                <a:cubicBezTo>
                  <a:pt x="100" y="155"/>
                  <a:pt x="96" y="142"/>
                  <a:pt x="94" y="138"/>
                </a:cubicBezTo>
                <a:cubicBezTo>
                  <a:pt x="120" y="115"/>
                  <a:pt x="120" y="115"/>
                  <a:pt x="120" y="115"/>
                </a:cubicBezTo>
                <a:cubicBezTo>
                  <a:pt x="120" y="123"/>
                  <a:pt x="121" y="140"/>
                  <a:pt x="117" y="149"/>
                </a:cubicBezTo>
                <a:close/>
                <a:moveTo>
                  <a:pt x="90" y="135"/>
                </a:moveTo>
                <a:cubicBezTo>
                  <a:pt x="90" y="135"/>
                  <a:pt x="90" y="135"/>
                  <a:pt x="90" y="135"/>
                </a:cubicBezTo>
                <a:cubicBezTo>
                  <a:pt x="85" y="140"/>
                  <a:pt x="85" y="140"/>
                  <a:pt x="85" y="140"/>
                </a:cubicBezTo>
                <a:cubicBezTo>
                  <a:pt x="85" y="140"/>
                  <a:pt x="85" y="140"/>
                  <a:pt x="84" y="140"/>
                </a:cubicBezTo>
                <a:cubicBezTo>
                  <a:pt x="81" y="140"/>
                  <a:pt x="72" y="135"/>
                  <a:pt x="63" y="126"/>
                </a:cubicBezTo>
                <a:cubicBezTo>
                  <a:pt x="52" y="115"/>
                  <a:pt x="48" y="106"/>
                  <a:pt x="49" y="104"/>
                </a:cubicBezTo>
                <a:cubicBezTo>
                  <a:pt x="54" y="99"/>
                  <a:pt x="54" y="99"/>
                  <a:pt x="54" y="99"/>
                </a:cubicBezTo>
                <a:cubicBezTo>
                  <a:pt x="54" y="99"/>
                  <a:pt x="54" y="99"/>
                  <a:pt x="54" y="99"/>
                </a:cubicBezTo>
                <a:cubicBezTo>
                  <a:pt x="114" y="32"/>
                  <a:pt x="114" y="32"/>
                  <a:pt x="114" y="32"/>
                </a:cubicBezTo>
                <a:cubicBezTo>
                  <a:pt x="135" y="12"/>
                  <a:pt x="163" y="4"/>
                  <a:pt x="176" y="4"/>
                </a:cubicBezTo>
                <a:cubicBezTo>
                  <a:pt x="181" y="4"/>
                  <a:pt x="183" y="5"/>
                  <a:pt x="183" y="6"/>
                </a:cubicBezTo>
                <a:cubicBezTo>
                  <a:pt x="188" y="10"/>
                  <a:pt x="184" y="48"/>
                  <a:pt x="157" y="75"/>
                </a:cubicBezTo>
                <a:lnTo>
                  <a:pt x="90" y="1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85396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54">
            <a:extLst>
              <a:ext uri="{FF2B5EF4-FFF2-40B4-BE49-F238E27FC236}">
                <a16:creationId xmlns:a16="http://schemas.microsoft.com/office/drawing/2014/main" id="{568BDBE0-E0E1-49E2-952C-9CB83A325A0E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MERCI POUR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26648630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ounded Rectangle 58">
            <a:extLst>
              <a:ext uri="{FF2B5EF4-FFF2-40B4-BE49-F238E27FC236}">
                <a16:creationId xmlns:a16="http://schemas.microsoft.com/office/drawing/2014/main" id="{7F6D3903-8203-46F8-86C8-2DAC587F7A70}"/>
              </a:ext>
            </a:extLst>
          </p:cNvPr>
          <p:cNvSpPr/>
          <p:nvPr/>
        </p:nvSpPr>
        <p:spPr>
          <a:xfrm>
            <a:off x="7116501" y="4414593"/>
            <a:ext cx="1856105" cy="387121"/>
          </a:xfrm>
          <a:prstGeom prst="roundRect">
            <a:avLst>
              <a:gd name="adj" fmla="val 50000"/>
            </a:avLst>
          </a:prstGeom>
          <a:solidFill>
            <a:srgbClr val="CF423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6958389" y="3252094"/>
            <a:ext cx="3418374" cy="3871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6958389" y="3637414"/>
            <a:ext cx="3418374" cy="387121"/>
          </a:xfrm>
          <a:prstGeom prst="roundRect">
            <a:avLst>
              <a:gd name="adj" fmla="val 50000"/>
            </a:avLst>
          </a:prstGeom>
          <a:solidFill>
            <a:srgbClr val="D2326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6958390" y="4022734"/>
            <a:ext cx="2770302" cy="387121"/>
          </a:xfrm>
          <a:prstGeom prst="roundRect">
            <a:avLst>
              <a:gd name="adj" fmla="val 50000"/>
            </a:avLst>
          </a:prstGeom>
          <a:solidFill>
            <a:srgbClr val="F49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5 pts</a:t>
            </a:r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EF02D95F-82DC-47CE-A5C4-B689CC372C16}"/>
              </a:ext>
            </a:extLst>
          </p:cNvPr>
          <p:cNvSpPr/>
          <p:nvPr/>
        </p:nvSpPr>
        <p:spPr bwMode="hidden">
          <a:xfrm>
            <a:off x="-117227" y="1638983"/>
            <a:ext cx="7337738" cy="451018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058" y="279961"/>
            <a:ext cx="10363200" cy="817561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BACKLOG 1</a:t>
            </a:r>
          </a:p>
        </p:txBody>
      </p:sp>
      <p:sp>
        <p:nvSpPr>
          <p:cNvPr id="3" name="Oval 2"/>
          <p:cNvSpPr/>
          <p:nvPr/>
        </p:nvSpPr>
        <p:spPr>
          <a:xfrm>
            <a:off x="6102303" y="2693826"/>
            <a:ext cx="2188824" cy="217533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6958389" y="2413990"/>
            <a:ext cx="476652" cy="380066"/>
            <a:chOff x="4988865" y="-1121022"/>
            <a:chExt cx="561534" cy="451088"/>
          </a:xfrm>
          <a:solidFill>
            <a:schemeClr val="bg1">
              <a:lumMod val="85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4988865" y="-1121022"/>
              <a:ext cx="561534" cy="19559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7850" y="-955173"/>
              <a:ext cx="343564" cy="28523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 rot="2540731">
            <a:off x="7789405" y="2726976"/>
            <a:ext cx="476652" cy="380066"/>
            <a:chOff x="4988865" y="-1121022"/>
            <a:chExt cx="561534" cy="451088"/>
          </a:xfrm>
          <a:solidFill>
            <a:schemeClr val="bg1">
              <a:lumMod val="85000"/>
            </a:schemeClr>
          </a:solidFill>
        </p:grpSpPr>
        <p:sp>
          <p:nvSpPr>
            <p:cNvPr id="8" name="Rounded Rectangle 7"/>
            <p:cNvSpPr/>
            <p:nvPr/>
          </p:nvSpPr>
          <p:spPr>
            <a:xfrm>
              <a:off x="4988865" y="-1121022"/>
              <a:ext cx="561534" cy="19559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97850" y="-955173"/>
              <a:ext cx="343564" cy="28523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" name="Oval 9"/>
          <p:cNvSpPr/>
          <p:nvPr/>
        </p:nvSpPr>
        <p:spPr>
          <a:xfrm>
            <a:off x="6225465" y="2816230"/>
            <a:ext cx="1942500" cy="1930525"/>
          </a:xfrm>
          <a:prstGeom prst="ellipse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EEEF479-F0D5-424E-8021-473FBB4AD03F}"/>
              </a:ext>
            </a:extLst>
          </p:cNvPr>
          <p:cNvGrpSpPr/>
          <p:nvPr/>
        </p:nvGrpSpPr>
        <p:grpSpPr>
          <a:xfrm>
            <a:off x="6385745" y="2976528"/>
            <a:ext cx="1621939" cy="1609929"/>
            <a:chOff x="5905479" y="2872127"/>
            <a:chExt cx="1621939" cy="1609929"/>
          </a:xfrm>
        </p:grpSpPr>
        <p:sp>
          <p:nvSpPr>
            <p:cNvPr id="132" name="Arc 131">
              <a:extLst>
                <a:ext uri="{FF2B5EF4-FFF2-40B4-BE49-F238E27FC236}">
                  <a16:creationId xmlns:a16="http://schemas.microsoft.com/office/drawing/2014/main" id="{D4C9A11C-E247-45F9-9F47-BF455ECDECBB}"/>
                </a:ext>
              </a:extLst>
            </p:cNvPr>
            <p:cNvSpPr/>
            <p:nvPr/>
          </p:nvSpPr>
          <p:spPr>
            <a:xfrm>
              <a:off x="6443472" y="3410640"/>
              <a:ext cx="536876" cy="532902"/>
            </a:xfrm>
            <a:prstGeom prst="arc">
              <a:avLst>
                <a:gd name="adj1" fmla="val 16200000"/>
                <a:gd name="adj2" fmla="val 15588470"/>
              </a:avLst>
            </a:prstGeom>
            <a:ln w="139700" cap="rnd">
              <a:solidFill>
                <a:srgbClr val="CF423F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/>
            <p:cNvSpPr/>
            <p:nvPr/>
          </p:nvSpPr>
          <p:spPr>
            <a:xfrm>
              <a:off x="6266429" y="3229101"/>
              <a:ext cx="902665" cy="895981"/>
            </a:xfrm>
            <a:prstGeom prst="arc">
              <a:avLst>
                <a:gd name="adj1" fmla="val 16200000"/>
                <a:gd name="adj2" fmla="val 10717526"/>
              </a:avLst>
            </a:prstGeom>
            <a:ln w="139700" cap="rnd">
              <a:solidFill>
                <a:srgbClr val="F49D00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Arc 13"/>
            <p:cNvSpPr/>
            <p:nvPr/>
          </p:nvSpPr>
          <p:spPr>
            <a:xfrm>
              <a:off x="6083911" y="3047935"/>
              <a:ext cx="1267701" cy="1258314"/>
            </a:xfrm>
            <a:prstGeom prst="arc">
              <a:avLst>
                <a:gd name="adj1" fmla="val 16440623"/>
                <a:gd name="adj2" fmla="val 2110863"/>
              </a:avLst>
            </a:prstGeom>
            <a:ln w="139700" cap="rnd">
              <a:solidFill>
                <a:schemeClr val="accent4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Arc 11"/>
            <p:cNvSpPr/>
            <p:nvPr/>
          </p:nvSpPr>
          <p:spPr>
            <a:xfrm>
              <a:off x="5905479" y="2872127"/>
              <a:ext cx="1621939" cy="1609929"/>
            </a:xfrm>
            <a:prstGeom prst="arc">
              <a:avLst>
                <a:gd name="adj1" fmla="val 16200000"/>
                <a:gd name="adj2" fmla="val 20056964"/>
              </a:avLst>
            </a:prstGeom>
            <a:ln w="139700" cap="rnd"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2" name="Freeform 26">
            <a:extLst>
              <a:ext uri="{FF2B5EF4-FFF2-40B4-BE49-F238E27FC236}">
                <a16:creationId xmlns:a16="http://schemas.microsoft.com/office/drawing/2014/main" id="{40E814E3-E3DD-4688-AC3A-4000F7534174}"/>
              </a:ext>
            </a:extLst>
          </p:cNvPr>
          <p:cNvSpPr>
            <a:spLocks noEditPoints="1"/>
          </p:cNvSpPr>
          <p:nvPr/>
        </p:nvSpPr>
        <p:spPr bwMode="auto">
          <a:xfrm>
            <a:off x="3188864" y="511441"/>
            <a:ext cx="389402" cy="381225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D1C32D6-B683-4040-B0A8-4B285D47519D}"/>
              </a:ext>
            </a:extLst>
          </p:cNvPr>
          <p:cNvGrpSpPr/>
          <p:nvPr/>
        </p:nvGrpSpPr>
        <p:grpSpPr>
          <a:xfrm>
            <a:off x="367457" y="2033394"/>
            <a:ext cx="3393616" cy="645232"/>
            <a:chOff x="434132" y="2281044"/>
            <a:chExt cx="3393616" cy="645232"/>
          </a:xfrm>
        </p:grpSpPr>
        <p:sp>
          <p:nvSpPr>
            <p:cNvPr id="33" name="Rectangle 32"/>
            <p:cNvSpPr/>
            <p:nvPr/>
          </p:nvSpPr>
          <p:spPr>
            <a:xfrm>
              <a:off x="1203349" y="2439743"/>
              <a:ext cx="2624399" cy="341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 dirty="0" err="1"/>
                <a:t>Créer</a:t>
              </a:r>
              <a:r>
                <a:rPr lang="en-US" sz="1800" dirty="0"/>
                <a:t> un </a:t>
              </a:r>
              <a:r>
                <a:rPr lang="en-US" sz="1800" dirty="0" err="1"/>
                <a:t>sondage</a:t>
              </a:r>
              <a:endParaRPr lang="en-US" sz="1800" dirty="0"/>
            </a:p>
          </p:txBody>
        </p: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8C85AF7C-35BB-4B1D-8698-D77722C8A7B0}"/>
                </a:ext>
              </a:extLst>
            </p:cNvPr>
            <p:cNvGrpSpPr/>
            <p:nvPr/>
          </p:nvGrpSpPr>
          <p:grpSpPr>
            <a:xfrm>
              <a:off x="434132" y="2281044"/>
              <a:ext cx="645232" cy="645232"/>
              <a:chOff x="3020017" y="2567810"/>
              <a:chExt cx="759654" cy="759654"/>
            </a:xfrm>
          </p:grpSpPr>
          <p:sp>
            <p:nvSpPr>
              <p:cNvPr id="70" name="Oval 32">
                <a:extLst>
                  <a:ext uri="{FF2B5EF4-FFF2-40B4-BE49-F238E27FC236}">
                    <a16:creationId xmlns:a16="http://schemas.microsoft.com/office/drawing/2014/main" id="{78F64DDE-DE96-40C8-BB4A-0358FF6CDA06}"/>
                  </a:ext>
                </a:extLst>
              </p:cNvPr>
              <p:cNvSpPr/>
              <p:nvPr/>
            </p:nvSpPr>
            <p:spPr>
              <a:xfrm>
                <a:off x="3020017" y="2567810"/>
                <a:ext cx="759654" cy="75965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75" name="Freeform 93">
                <a:extLst>
                  <a:ext uri="{FF2B5EF4-FFF2-40B4-BE49-F238E27FC236}">
                    <a16:creationId xmlns:a16="http://schemas.microsoft.com/office/drawing/2014/main" id="{769BB83D-398C-4FE1-9585-763EB5FE85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24867" y="2713124"/>
                <a:ext cx="354693" cy="460363"/>
              </a:xfrm>
              <a:custGeom>
                <a:avLst/>
                <a:gdLst>
                  <a:gd name="T0" fmla="*/ 486 w 486"/>
                  <a:gd name="T1" fmla="*/ 163 h 630"/>
                  <a:gd name="T2" fmla="*/ 485 w 486"/>
                  <a:gd name="T3" fmla="*/ 161 h 630"/>
                  <a:gd name="T4" fmla="*/ 484 w 486"/>
                  <a:gd name="T5" fmla="*/ 160 h 630"/>
                  <a:gd name="T6" fmla="*/ 326 w 486"/>
                  <a:gd name="T7" fmla="*/ 2 h 630"/>
                  <a:gd name="T8" fmla="*/ 325 w 486"/>
                  <a:gd name="T9" fmla="*/ 1 h 630"/>
                  <a:gd name="T10" fmla="*/ 323 w 486"/>
                  <a:gd name="T11" fmla="*/ 1 h 630"/>
                  <a:gd name="T12" fmla="*/ 122 w 486"/>
                  <a:gd name="T13" fmla="*/ 0 h 630"/>
                  <a:gd name="T14" fmla="*/ 115 w 486"/>
                  <a:gd name="T15" fmla="*/ 137 h 630"/>
                  <a:gd name="T16" fmla="*/ 0 w 486"/>
                  <a:gd name="T17" fmla="*/ 144 h 630"/>
                  <a:gd name="T18" fmla="*/ 7 w 486"/>
                  <a:gd name="T19" fmla="*/ 630 h 630"/>
                  <a:gd name="T20" fmla="*/ 372 w 486"/>
                  <a:gd name="T21" fmla="*/ 623 h 630"/>
                  <a:gd name="T22" fmla="*/ 479 w 486"/>
                  <a:gd name="T23" fmla="*/ 493 h 630"/>
                  <a:gd name="T24" fmla="*/ 486 w 486"/>
                  <a:gd name="T25" fmla="*/ 165 h 630"/>
                  <a:gd name="T26" fmla="*/ 329 w 486"/>
                  <a:gd name="T27" fmla="*/ 24 h 630"/>
                  <a:gd name="T28" fmla="*/ 329 w 486"/>
                  <a:gd name="T29" fmla="*/ 158 h 630"/>
                  <a:gd name="T30" fmla="*/ 358 w 486"/>
                  <a:gd name="T31" fmla="*/ 616 h 630"/>
                  <a:gd name="T32" fmla="*/ 14 w 486"/>
                  <a:gd name="T33" fmla="*/ 151 h 630"/>
                  <a:gd name="T34" fmla="*/ 200 w 486"/>
                  <a:gd name="T35" fmla="*/ 302 h 630"/>
                  <a:gd name="T36" fmla="*/ 358 w 486"/>
                  <a:gd name="T37" fmla="*/ 309 h 630"/>
                  <a:gd name="T38" fmla="*/ 348 w 486"/>
                  <a:gd name="T39" fmla="*/ 295 h 630"/>
                  <a:gd name="T40" fmla="*/ 214 w 486"/>
                  <a:gd name="T41" fmla="*/ 161 h 630"/>
                  <a:gd name="T42" fmla="*/ 372 w 486"/>
                  <a:gd name="T43" fmla="*/ 479 h 630"/>
                  <a:gd name="T44" fmla="*/ 372 w 486"/>
                  <a:gd name="T45" fmla="*/ 301 h 630"/>
                  <a:gd name="T46" fmla="*/ 371 w 486"/>
                  <a:gd name="T47" fmla="*/ 299 h 630"/>
                  <a:gd name="T48" fmla="*/ 371 w 486"/>
                  <a:gd name="T49" fmla="*/ 298 h 630"/>
                  <a:gd name="T50" fmla="*/ 212 w 486"/>
                  <a:gd name="T51" fmla="*/ 139 h 630"/>
                  <a:gd name="T52" fmla="*/ 211 w 486"/>
                  <a:gd name="T53" fmla="*/ 138 h 630"/>
                  <a:gd name="T54" fmla="*/ 210 w 486"/>
                  <a:gd name="T55" fmla="*/ 138 h 630"/>
                  <a:gd name="T56" fmla="*/ 207 w 486"/>
                  <a:gd name="T57" fmla="*/ 137 h 630"/>
                  <a:gd name="T58" fmla="*/ 129 w 486"/>
                  <a:gd name="T59" fmla="*/ 14 h 630"/>
                  <a:gd name="T60" fmla="*/ 315 w 486"/>
                  <a:gd name="T61" fmla="*/ 165 h 630"/>
                  <a:gd name="T62" fmla="*/ 472 w 486"/>
                  <a:gd name="T63" fmla="*/ 172 h 630"/>
                  <a:gd name="T64" fmla="*/ 372 w 486"/>
                  <a:gd name="T65" fmla="*/ 479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6" h="630">
                    <a:moveTo>
                      <a:pt x="486" y="164"/>
                    </a:moveTo>
                    <a:cubicBezTo>
                      <a:pt x="486" y="163"/>
                      <a:pt x="486" y="163"/>
                      <a:pt x="486" y="163"/>
                    </a:cubicBezTo>
                    <a:cubicBezTo>
                      <a:pt x="486" y="162"/>
                      <a:pt x="486" y="162"/>
                      <a:pt x="486" y="162"/>
                    </a:cubicBezTo>
                    <a:cubicBezTo>
                      <a:pt x="486" y="162"/>
                      <a:pt x="486" y="162"/>
                      <a:pt x="485" y="161"/>
                    </a:cubicBezTo>
                    <a:cubicBezTo>
                      <a:pt x="485" y="161"/>
                      <a:pt x="485" y="161"/>
                      <a:pt x="485" y="161"/>
                    </a:cubicBezTo>
                    <a:cubicBezTo>
                      <a:pt x="485" y="161"/>
                      <a:pt x="485" y="160"/>
                      <a:pt x="484" y="160"/>
                    </a:cubicBezTo>
                    <a:cubicBezTo>
                      <a:pt x="327" y="2"/>
                      <a:pt x="327" y="2"/>
                      <a:pt x="327" y="2"/>
                    </a:cubicBezTo>
                    <a:cubicBezTo>
                      <a:pt x="327" y="2"/>
                      <a:pt x="326" y="2"/>
                      <a:pt x="326" y="2"/>
                    </a:cubicBezTo>
                    <a:cubicBezTo>
                      <a:pt x="326" y="2"/>
                      <a:pt x="326" y="2"/>
                      <a:pt x="326" y="1"/>
                    </a:cubicBezTo>
                    <a:cubicBezTo>
                      <a:pt x="325" y="1"/>
                      <a:pt x="325" y="1"/>
                      <a:pt x="325" y="1"/>
                    </a:cubicBezTo>
                    <a:cubicBezTo>
                      <a:pt x="324" y="1"/>
                      <a:pt x="324" y="1"/>
                      <a:pt x="324" y="1"/>
                    </a:cubicBezTo>
                    <a:cubicBezTo>
                      <a:pt x="324" y="1"/>
                      <a:pt x="324" y="1"/>
                      <a:pt x="323" y="1"/>
                    </a:cubicBezTo>
                    <a:cubicBezTo>
                      <a:pt x="323" y="0"/>
                      <a:pt x="322" y="0"/>
                      <a:pt x="322" y="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118" y="0"/>
                      <a:pt x="115" y="4"/>
                      <a:pt x="115" y="7"/>
                    </a:cubicBezTo>
                    <a:cubicBezTo>
                      <a:pt x="115" y="137"/>
                      <a:pt x="115" y="137"/>
                      <a:pt x="115" y="137"/>
                    </a:cubicBezTo>
                    <a:cubicBezTo>
                      <a:pt x="7" y="137"/>
                      <a:pt x="7" y="137"/>
                      <a:pt x="7" y="137"/>
                    </a:cubicBezTo>
                    <a:cubicBezTo>
                      <a:pt x="3" y="137"/>
                      <a:pt x="0" y="141"/>
                      <a:pt x="0" y="144"/>
                    </a:cubicBezTo>
                    <a:cubicBezTo>
                      <a:pt x="0" y="623"/>
                      <a:pt x="0" y="623"/>
                      <a:pt x="0" y="623"/>
                    </a:cubicBezTo>
                    <a:cubicBezTo>
                      <a:pt x="0" y="626"/>
                      <a:pt x="3" y="630"/>
                      <a:pt x="7" y="630"/>
                    </a:cubicBezTo>
                    <a:cubicBezTo>
                      <a:pt x="365" y="630"/>
                      <a:pt x="365" y="630"/>
                      <a:pt x="365" y="630"/>
                    </a:cubicBezTo>
                    <a:cubicBezTo>
                      <a:pt x="369" y="630"/>
                      <a:pt x="372" y="626"/>
                      <a:pt x="372" y="623"/>
                    </a:cubicBezTo>
                    <a:cubicBezTo>
                      <a:pt x="372" y="493"/>
                      <a:pt x="372" y="493"/>
                      <a:pt x="372" y="493"/>
                    </a:cubicBezTo>
                    <a:cubicBezTo>
                      <a:pt x="479" y="493"/>
                      <a:pt x="479" y="493"/>
                      <a:pt x="479" y="493"/>
                    </a:cubicBezTo>
                    <a:cubicBezTo>
                      <a:pt x="483" y="493"/>
                      <a:pt x="486" y="489"/>
                      <a:pt x="486" y="486"/>
                    </a:cubicBezTo>
                    <a:cubicBezTo>
                      <a:pt x="486" y="165"/>
                      <a:pt x="486" y="165"/>
                      <a:pt x="486" y="165"/>
                    </a:cubicBezTo>
                    <a:cubicBezTo>
                      <a:pt x="486" y="164"/>
                      <a:pt x="486" y="164"/>
                      <a:pt x="486" y="164"/>
                    </a:cubicBezTo>
                    <a:close/>
                    <a:moveTo>
                      <a:pt x="329" y="24"/>
                    </a:moveTo>
                    <a:cubicBezTo>
                      <a:pt x="463" y="158"/>
                      <a:pt x="463" y="158"/>
                      <a:pt x="463" y="158"/>
                    </a:cubicBezTo>
                    <a:cubicBezTo>
                      <a:pt x="329" y="158"/>
                      <a:pt x="329" y="158"/>
                      <a:pt x="329" y="158"/>
                    </a:cubicBezTo>
                    <a:lnTo>
                      <a:pt x="329" y="24"/>
                    </a:lnTo>
                    <a:close/>
                    <a:moveTo>
                      <a:pt x="358" y="616"/>
                    </a:moveTo>
                    <a:cubicBezTo>
                      <a:pt x="14" y="616"/>
                      <a:pt x="14" y="616"/>
                      <a:pt x="14" y="616"/>
                    </a:cubicBezTo>
                    <a:cubicBezTo>
                      <a:pt x="14" y="151"/>
                      <a:pt x="14" y="151"/>
                      <a:pt x="14" y="151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0" y="302"/>
                      <a:pt x="200" y="302"/>
                      <a:pt x="200" y="302"/>
                    </a:cubicBezTo>
                    <a:cubicBezTo>
                      <a:pt x="200" y="306"/>
                      <a:pt x="203" y="309"/>
                      <a:pt x="207" y="309"/>
                    </a:cubicBezTo>
                    <a:cubicBezTo>
                      <a:pt x="358" y="309"/>
                      <a:pt x="358" y="309"/>
                      <a:pt x="358" y="309"/>
                    </a:cubicBezTo>
                    <a:lnTo>
                      <a:pt x="358" y="616"/>
                    </a:lnTo>
                    <a:close/>
                    <a:moveTo>
                      <a:pt x="348" y="295"/>
                    </a:moveTo>
                    <a:cubicBezTo>
                      <a:pt x="214" y="295"/>
                      <a:pt x="214" y="295"/>
                      <a:pt x="214" y="295"/>
                    </a:cubicBezTo>
                    <a:cubicBezTo>
                      <a:pt x="214" y="161"/>
                      <a:pt x="214" y="161"/>
                      <a:pt x="214" y="161"/>
                    </a:cubicBezTo>
                    <a:lnTo>
                      <a:pt x="348" y="295"/>
                    </a:lnTo>
                    <a:close/>
                    <a:moveTo>
                      <a:pt x="372" y="479"/>
                    </a:moveTo>
                    <a:cubicBezTo>
                      <a:pt x="372" y="302"/>
                      <a:pt x="372" y="302"/>
                      <a:pt x="372" y="302"/>
                    </a:cubicBezTo>
                    <a:cubicBezTo>
                      <a:pt x="372" y="301"/>
                      <a:pt x="372" y="301"/>
                      <a:pt x="372" y="301"/>
                    </a:cubicBezTo>
                    <a:cubicBezTo>
                      <a:pt x="372" y="300"/>
                      <a:pt x="371" y="300"/>
                      <a:pt x="371" y="300"/>
                    </a:cubicBezTo>
                    <a:cubicBezTo>
                      <a:pt x="371" y="299"/>
                      <a:pt x="371" y="299"/>
                      <a:pt x="371" y="299"/>
                    </a:cubicBezTo>
                    <a:cubicBezTo>
                      <a:pt x="371" y="299"/>
                      <a:pt x="371" y="299"/>
                      <a:pt x="371" y="298"/>
                    </a:cubicBezTo>
                    <a:cubicBezTo>
                      <a:pt x="371" y="298"/>
                      <a:pt x="371" y="298"/>
                      <a:pt x="371" y="298"/>
                    </a:cubicBezTo>
                    <a:cubicBezTo>
                      <a:pt x="370" y="298"/>
                      <a:pt x="370" y="297"/>
                      <a:pt x="370" y="297"/>
                    </a:cubicBezTo>
                    <a:cubicBezTo>
                      <a:pt x="212" y="139"/>
                      <a:pt x="212" y="139"/>
                      <a:pt x="212" y="139"/>
                    </a:cubicBezTo>
                    <a:cubicBezTo>
                      <a:pt x="212" y="139"/>
                      <a:pt x="211" y="139"/>
                      <a:pt x="211" y="139"/>
                    </a:cubicBezTo>
                    <a:cubicBezTo>
                      <a:pt x="211" y="139"/>
                      <a:pt x="211" y="138"/>
                      <a:pt x="211" y="138"/>
                    </a:cubicBezTo>
                    <a:cubicBezTo>
                      <a:pt x="211" y="138"/>
                      <a:pt x="210" y="138"/>
                      <a:pt x="210" y="138"/>
                    </a:cubicBezTo>
                    <a:cubicBezTo>
                      <a:pt x="210" y="138"/>
                      <a:pt x="210" y="138"/>
                      <a:pt x="210" y="138"/>
                    </a:cubicBezTo>
                    <a:cubicBezTo>
                      <a:pt x="209" y="138"/>
                      <a:pt x="209" y="138"/>
                      <a:pt x="209" y="138"/>
                    </a:cubicBezTo>
                    <a:cubicBezTo>
                      <a:pt x="208" y="137"/>
                      <a:pt x="208" y="137"/>
                      <a:pt x="207" y="137"/>
                    </a:cubicBezTo>
                    <a:cubicBezTo>
                      <a:pt x="129" y="137"/>
                      <a:pt x="129" y="137"/>
                      <a:pt x="129" y="137"/>
                    </a:cubicBezTo>
                    <a:cubicBezTo>
                      <a:pt x="129" y="14"/>
                      <a:pt x="129" y="14"/>
                      <a:pt x="129" y="14"/>
                    </a:cubicBezTo>
                    <a:cubicBezTo>
                      <a:pt x="315" y="14"/>
                      <a:pt x="315" y="14"/>
                      <a:pt x="315" y="14"/>
                    </a:cubicBezTo>
                    <a:cubicBezTo>
                      <a:pt x="315" y="165"/>
                      <a:pt x="315" y="165"/>
                      <a:pt x="315" y="165"/>
                    </a:cubicBezTo>
                    <a:cubicBezTo>
                      <a:pt x="315" y="169"/>
                      <a:pt x="318" y="172"/>
                      <a:pt x="322" y="172"/>
                    </a:cubicBezTo>
                    <a:cubicBezTo>
                      <a:pt x="472" y="172"/>
                      <a:pt x="472" y="172"/>
                      <a:pt x="472" y="172"/>
                    </a:cubicBezTo>
                    <a:cubicBezTo>
                      <a:pt x="472" y="479"/>
                      <a:pt x="472" y="479"/>
                      <a:pt x="472" y="479"/>
                    </a:cubicBezTo>
                    <a:lnTo>
                      <a:pt x="372" y="4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996BC37A-F1A0-4F25-9D83-9286679CC726}"/>
              </a:ext>
            </a:extLst>
          </p:cNvPr>
          <p:cNvGrpSpPr/>
          <p:nvPr/>
        </p:nvGrpSpPr>
        <p:grpSpPr>
          <a:xfrm>
            <a:off x="376142" y="3474529"/>
            <a:ext cx="3364084" cy="644400"/>
            <a:chOff x="376142" y="3474529"/>
            <a:chExt cx="3364084" cy="644400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D7B44353-1473-4AA8-A1DF-C1CDE09FDB77}"/>
                </a:ext>
              </a:extLst>
            </p:cNvPr>
            <p:cNvSpPr/>
            <p:nvPr/>
          </p:nvSpPr>
          <p:spPr>
            <a:xfrm>
              <a:off x="1115827" y="3651247"/>
              <a:ext cx="2624399" cy="341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 dirty="0" err="1"/>
                <a:t>Enregistrer</a:t>
              </a:r>
              <a:r>
                <a:rPr lang="en-US" sz="1800" dirty="0"/>
                <a:t> la </a:t>
              </a:r>
              <a:r>
                <a:rPr lang="en-US" sz="1800" dirty="0" err="1"/>
                <a:t>réponse</a:t>
              </a:r>
              <a:endParaRPr lang="en-US" sz="1800" dirty="0"/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8A7E5F40-D856-4443-A4D2-C8B1EDC657E6}"/>
                </a:ext>
              </a:extLst>
            </p:cNvPr>
            <p:cNvGrpSpPr/>
            <p:nvPr/>
          </p:nvGrpSpPr>
          <p:grpSpPr>
            <a:xfrm>
              <a:off x="376142" y="3474529"/>
              <a:ext cx="644400" cy="644400"/>
              <a:chOff x="376142" y="3474529"/>
              <a:chExt cx="644400" cy="644400"/>
            </a:xfrm>
          </p:grpSpPr>
          <p:sp>
            <p:nvSpPr>
              <p:cNvPr id="136" name="Oval 33">
                <a:extLst>
                  <a:ext uri="{FF2B5EF4-FFF2-40B4-BE49-F238E27FC236}">
                    <a16:creationId xmlns:a16="http://schemas.microsoft.com/office/drawing/2014/main" id="{69E088EB-B783-417F-8F07-D8B647DABF30}"/>
                  </a:ext>
                </a:extLst>
              </p:cNvPr>
              <p:cNvSpPr/>
              <p:nvPr/>
            </p:nvSpPr>
            <p:spPr>
              <a:xfrm>
                <a:off x="376142" y="3474529"/>
                <a:ext cx="644400" cy="64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grpSp>
            <p:nvGrpSpPr>
              <p:cNvPr id="89" name="Group 66">
                <a:extLst>
                  <a:ext uri="{FF2B5EF4-FFF2-40B4-BE49-F238E27FC236}">
                    <a16:creationId xmlns:a16="http://schemas.microsoft.com/office/drawing/2014/main" id="{66F14A58-EB5D-4C66-8859-EFDFC8EACF5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29123" y="3628004"/>
                <a:ext cx="336979" cy="341056"/>
                <a:chOff x="4525886" y="4183659"/>
                <a:chExt cx="558217" cy="564967"/>
              </a:xfrm>
            </p:grpSpPr>
            <p:sp>
              <p:nvSpPr>
                <p:cNvPr id="90" name="Oval 55">
                  <a:extLst>
                    <a:ext uri="{FF2B5EF4-FFF2-40B4-BE49-F238E27FC236}">
                      <a16:creationId xmlns:a16="http://schemas.microsoft.com/office/drawing/2014/main" id="{B78F9B7B-DD8C-46AF-8967-C5A8C4F3D1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25886" y="4387874"/>
                  <a:ext cx="324888" cy="110546"/>
                </a:xfrm>
                <a:prstGeom prst="ellipse">
                  <a:avLst/>
                </a:pr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1" name="Freeform 56">
                  <a:extLst>
                    <a:ext uri="{FF2B5EF4-FFF2-40B4-BE49-F238E27FC236}">
                      <a16:creationId xmlns:a16="http://schemas.microsoft.com/office/drawing/2014/main" id="{A25C8342-88D4-4473-926B-3A71E9F55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5886" y="4443569"/>
                  <a:ext cx="324888" cy="305057"/>
                </a:xfrm>
                <a:custGeom>
                  <a:avLst/>
                  <a:gdLst>
                    <a:gd name="T0" fmla="*/ 326 w 326"/>
                    <a:gd name="T1" fmla="*/ 0 h 306"/>
                    <a:gd name="T2" fmla="*/ 326 w 326"/>
                    <a:gd name="T3" fmla="*/ 250 h 306"/>
                    <a:gd name="T4" fmla="*/ 163 w 326"/>
                    <a:gd name="T5" fmla="*/ 306 h 306"/>
                    <a:gd name="T6" fmla="*/ 0 w 326"/>
                    <a:gd name="T7" fmla="*/ 250 h 306"/>
                    <a:gd name="T8" fmla="*/ 0 w 326"/>
                    <a:gd name="T9" fmla="*/ 0 h 3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6" h="306">
                      <a:moveTo>
                        <a:pt x="326" y="0"/>
                      </a:moveTo>
                      <a:cubicBezTo>
                        <a:pt x="326" y="250"/>
                        <a:pt x="326" y="250"/>
                        <a:pt x="326" y="250"/>
                      </a:cubicBezTo>
                      <a:cubicBezTo>
                        <a:pt x="326" y="281"/>
                        <a:pt x="253" y="306"/>
                        <a:pt x="163" y="306"/>
                      </a:cubicBezTo>
                      <a:cubicBezTo>
                        <a:pt x="73" y="306"/>
                        <a:pt x="0" y="281"/>
                        <a:pt x="0" y="25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2" name="Freeform 57">
                  <a:extLst>
                    <a:ext uri="{FF2B5EF4-FFF2-40B4-BE49-F238E27FC236}">
                      <a16:creationId xmlns:a16="http://schemas.microsoft.com/office/drawing/2014/main" id="{01706391-AC89-425B-AC1A-B7F182315F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5886" y="4612342"/>
                  <a:ext cx="324888" cy="55695"/>
                </a:xfrm>
                <a:custGeom>
                  <a:avLst/>
                  <a:gdLst>
                    <a:gd name="T0" fmla="*/ 326 w 326"/>
                    <a:gd name="T1" fmla="*/ 0 h 56"/>
                    <a:gd name="T2" fmla="*/ 163 w 326"/>
                    <a:gd name="T3" fmla="*/ 56 h 56"/>
                    <a:gd name="T4" fmla="*/ 0 w 326"/>
                    <a:gd name="T5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6" h="56">
                      <a:moveTo>
                        <a:pt x="326" y="0"/>
                      </a:moveTo>
                      <a:cubicBezTo>
                        <a:pt x="326" y="31"/>
                        <a:pt x="253" y="56"/>
                        <a:pt x="163" y="56"/>
                      </a:cubicBezTo>
                      <a:cubicBezTo>
                        <a:pt x="73" y="56"/>
                        <a:pt x="0" y="31"/>
                        <a:pt x="0" y="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3" name="Freeform 58">
                  <a:extLst>
                    <a:ext uri="{FF2B5EF4-FFF2-40B4-BE49-F238E27FC236}">
                      <a16:creationId xmlns:a16="http://schemas.microsoft.com/office/drawing/2014/main" id="{23B27DC9-9881-4AE9-982B-A5370E8E08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5886" y="4532597"/>
                  <a:ext cx="324888" cy="54851"/>
                </a:xfrm>
                <a:custGeom>
                  <a:avLst/>
                  <a:gdLst>
                    <a:gd name="T0" fmla="*/ 326 w 326"/>
                    <a:gd name="T1" fmla="*/ 0 h 55"/>
                    <a:gd name="T2" fmla="*/ 163 w 326"/>
                    <a:gd name="T3" fmla="*/ 55 h 55"/>
                    <a:gd name="T4" fmla="*/ 0 w 326"/>
                    <a:gd name="T5" fmla="*/ 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6" h="55">
                      <a:moveTo>
                        <a:pt x="326" y="0"/>
                      </a:moveTo>
                      <a:cubicBezTo>
                        <a:pt x="326" y="30"/>
                        <a:pt x="253" y="55"/>
                        <a:pt x="163" y="55"/>
                      </a:cubicBezTo>
                      <a:cubicBezTo>
                        <a:pt x="73" y="55"/>
                        <a:pt x="0" y="30"/>
                        <a:pt x="0" y="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 dirty="0"/>
                </a:p>
              </p:txBody>
            </p:sp>
            <p:sp>
              <p:nvSpPr>
                <p:cNvPr id="94" name="Oval 59">
                  <a:extLst>
                    <a:ext uri="{FF2B5EF4-FFF2-40B4-BE49-F238E27FC236}">
                      <a16:creationId xmlns:a16="http://schemas.microsoft.com/office/drawing/2014/main" id="{D7152E4B-FC40-4A06-9343-BBCB9E00F1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59215" y="4183659"/>
                  <a:ext cx="324888" cy="109702"/>
                </a:xfrm>
                <a:prstGeom prst="ellipse">
                  <a:avLst/>
                </a:pr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5" name="Line 60">
                  <a:extLst>
                    <a:ext uri="{FF2B5EF4-FFF2-40B4-BE49-F238E27FC236}">
                      <a16:creationId xmlns:a16="http://schemas.microsoft.com/office/drawing/2014/main" id="{AC8F35CA-8B35-471F-BF44-2940439DC8A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759215" y="4238510"/>
                  <a:ext cx="0" cy="155271"/>
                </a:xfrm>
                <a:prstGeom prst="line">
                  <a:avLst/>
                </a:pr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6" name="Freeform 61">
                  <a:extLst>
                    <a:ext uri="{FF2B5EF4-FFF2-40B4-BE49-F238E27FC236}">
                      <a16:creationId xmlns:a16="http://schemas.microsoft.com/office/drawing/2014/main" id="{3A84F3D2-2076-4FEF-99F6-8AD0ED393B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0774" y="4238510"/>
                  <a:ext cx="233329" cy="400414"/>
                </a:xfrm>
                <a:custGeom>
                  <a:avLst/>
                  <a:gdLst>
                    <a:gd name="T0" fmla="*/ 234 w 234"/>
                    <a:gd name="T1" fmla="*/ 0 h 402"/>
                    <a:gd name="T2" fmla="*/ 234 w 234"/>
                    <a:gd name="T3" fmla="*/ 347 h 402"/>
                    <a:gd name="T4" fmla="*/ 71 w 234"/>
                    <a:gd name="T5" fmla="*/ 402 h 402"/>
                    <a:gd name="T6" fmla="*/ 0 w 234"/>
                    <a:gd name="T7" fmla="*/ 397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4" h="402">
                      <a:moveTo>
                        <a:pt x="234" y="0"/>
                      </a:moveTo>
                      <a:cubicBezTo>
                        <a:pt x="234" y="347"/>
                        <a:pt x="234" y="347"/>
                        <a:pt x="234" y="347"/>
                      </a:cubicBezTo>
                      <a:cubicBezTo>
                        <a:pt x="234" y="377"/>
                        <a:pt x="161" y="402"/>
                        <a:pt x="71" y="402"/>
                      </a:cubicBezTo>
                      <a:cubicBezTo>
                        <a:pt x="46" y="402"/>
                        <a:pt x="22" y="400"/>
                        <a:pt x="0" y="397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7" name="Freeform 62">
                  <a:extLst>
                    <a:ext uri="{FF2B5EF4-FFF2-40B4-BE49-F238E27FC236}">
                      <a16:creationId xmlns:a16="http://schemas.microsoft.com/office/drawing/2014/main" id="{CE4AE053-0D16-4D85-91CD-1B1D93D348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0774" y="4503483"/>
                  <a:ext cx="233329" cy="54851"/>
                </a:xfrm>
                <a:custGeom>
                  <a:avLst/>
                  <a:gdLst>
                    <a:gd name="T0" fmla="*/ 234 w 234"/>
                    <a:gd name="T1" fmla="*/ 0 h 55"/>
                    <a:gd name="T2" fmla="*/ 71 w 234"/>
                    <a:gd name="T3" fmla="*/ 55 h 55"/>
                    <a:gd name="T4" fmla="*/ 0 w 234"/>
                    <a:gd name="T5" fmla="*/ 5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4" h="55">
                      <a:moveTo>
                        <a:pt x="234" y="0"/>
                      </a:moveTo>
                      <a:cubicBezTo>
                        <a:pt x="234" y="30"/>
                        <a:pt x="161" y="55"/>
                        <a:pt x="71" y="55"/>
                      </a:cubicBezTo>
                      <a:cubicBezTo>
                        <a:pt x="46" y="55"/>
                        <a:pt x="22" y="53"/>
                        <a:pt x="0" y="5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8" name="Freeform 63">
                  <a:extLst>
                    <a:ext uri="{FF2B5EF4-FFF2-40B4-BE49-F238E27FC236}">
                      <a16:creationId xmlns:a16="http://schemas.microsoft.com/office/drawing/2014/main" id="{B425125C-6EB3-4D92-B75A-BB9C561E26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0774" y="4417831"/>
                  <a:ext cx="233329" cy="55695"/>
                </a:xfrm>
                <a:custGeom>
                  <a:avLst/>
                  <a:gdLst>
                    <a:gd name="T0" fmla="*/ 234 w 234"/>
                    <a:gd name="T1" fmla="*/ 0 h 56"/>
                    <a:gd name="T2" fmla="*/ 71 w 234"/>
                    <a:gd name="T3" fmla="*/ 56 h 56"/>
                    <a:gd name="T4" fmla="*/ 0 w 234"/>
                    <a:gd name="T5" fmla="*/ 5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4" h="56">
                      <a:moveTo>
                        <a:pt x="234" y="0"/>
                      </a:moveTo>
                      <a:cubicBezTo>
                        <a:pt x="234" y="31"/>
                        <a:pt x="161" y="56"/>
                        <a:pt x="71" y="56"/>
                      </a:cubicBezTo>
                      <a:cubicBezTo>
                        <a:pt x="46" y="56"/>
                        <a:pt x="22" y="54"/>
                        <a:pt x="0" y="5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  <p:sp>
              <p:nvSpPr>
                <p:cNvPr id="99" name="Freeform 64">
                  <a:extLst>
                    <a:ext uri="{FF2B5EF4-FFF2-40B4-BE49-F238E27FC236}">
                      <a16:creationId xmlns:a16="http://schemas.microsoft.com/office/drawing/2014/main" id="{6D71A466-EDDC-4AA5-BFA0-0215CC4223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9215" y="4333023"/>
                  <a:ext cx="324888" cy="54851"/>
                </a:xfrm>
                <a:custGeom>
                  <a:avLst/>
                  <a:gdLst>
                    <a:gd name="T0" fmla="*/ 326 w 326"/>
                    <a:gd name="T1" fmla="*/ 0 h 55"/>
                    <a:gd name="T2" fmla="*/ 163 w 326"/>
                    <a:gd name="T3" fmla="*/ 55 h 55"/>
                    <a:gd name="T4" fmla="*/ 0 w 326"/>
                    <a:gd name="T5" fmla="*/ 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26" h="55">
                      <a:moveTo>
                        <a:pt x="326" y="0"/>
                      </a:moveTo>
                      <a:cubicBezTo>
                        <a:pt x="326" y="30"/>
                        <a:pt x="253" y="55"/>
                        <a:pt x="163" y="55"/>
                      </a:cubicBezTo>
                      <a:cubicBezTo>
                        <a:pt x="73" y="55"/>
                        <a:pt x="0" y="30"/>
                        <a:pt x="0" y="0"/>
                      </a:cubicBezTo>
                    </a:path>
                  </a:pathLst>
                </a:custGeom>
                <a:noFill/>
                <a:ln w="9525" cap="rnd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/>
                </a:p>
              </p:txBody>
            </p:sp>
          </p:grpSp>
        </p:grp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F63806AD-D2BA-4B99-AA8A-3BB38D67F137}"/>
              </a:ext>
            </a:extLst>
          </p:cNvPr>
          <p:cNvSpPr/>
          <p:nvPr/>
        </p:nvSpPr>
        <p:spPr>
          <a:xfrm>
            <a:off x="5879976" y="1984520"/>
            <a:ext cx="26243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14h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FDFF77B4-1C31-4DAE-BAA8-F0198CE3F3C7}"/>
              </a:ext>
            </a:extLst>
          </p:cNvPr>
          <p:cNvGrpSpPr/>
          <p:nvPr/>
        </p:nvGrpSpPr>
        <p:grpSpPr>
          <a:xfrm>
            <a:off x="384765" y="4206416"/>
            <a:ext cx="4240423" cy="623050"/>
            <a:chOff x="384765" y="4206416"/>
            <a:chExt cx="4240423" cy="623050"/>
          </a:xfrm>
        </p:grpSpPr>
        <p:sp>
          <p:nvSpPr>
            <p:cNvPr id="140" name="Oval 26">
              <a:extLst>
                <a:ext uri="{FF2B5EF4-FFF2-40B4-BE49-F238E27FC236}">
                  <a16:creationId xmlns:a16="http://schemas.microsoft.com/office/drawing/2014/main" id="{DD99ECE5-086B-4D46-BE65-D3EBABE26218}"/>
                </a:ext>
              </a:extLst>
            </p:cNvPr>
            <p:cNvSpPr/>
            <p:nvPr/>
          </p:nvSpPr>
          <p:spPr>
            <a:xfrm>
              <a:off x="384765" y="4206416"/>
              <a:ext cx="623050" cy="6230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CFFC7D81-EE4A-45BE-8DBC-DF2CEFB75D62}"/>
                </a:ext>
              </a:extLst>
            </p:cNvPr>
            <p:cNvSpPr/>
            <p:nvPr/>
          </p:nvSpPr>
          <p:spPr>
            <a:xfrm>
              <a:off x="1079823" y="4404844"/>
              <a:ext cx="3545365" cy="341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 dirty="0" err="1"/>
                <a:t>Création</a:t>
              </a:r>
              <a:r>
                <a:rPr lang="en-US" sz="1800" dirty="0"/>
                <a:t> d’un client</a:t>
              </a:r>
            </a:p>
          </p:txBody>
        </p:sp>
        <p:sp>
          <p:nvSpPr>
            <p:cNvPr id="60" name="Freeform 31">
              <a:extLst>
                <a:ext uri="{FF2B5EF4-FFF2-40B4-BE49-F238E27FC236}">
                  <a16:creationId xmlns:a16="http://schemas.microsoft.com/office/drawing/2014/main" id="{DCF79358-FDA3-4F97-AEAC-AB658521A1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430" y="4329100"/>
              <a:ext cx="349137" cy="354764"/>
            </a:xfrm>
            <a:custGeom>
              <a:avLst/>
              <a:gdLst>
                <a:gd name="T0" fmla="*/ 278 w 380"/>
                <a:gd name="T1" fmla="*/ 287 h 386"/>
                <a:gd name="T2" fmla="*/ 244 w 380"/>
                <a:gd name="T3" fmla="*/ 213 h 386"/>
                <a:gd name="T4" fmla="*/ 280 w 380"/>
                <a:gd name="T5" fmla="*/ 119 h 386"/>
                <a:gd name="T6" fmla="*/ 190 w 380"/>
                <a:gd name="T7" fmla="*/ 0 h 386"/>
                <a:gd name="T8" fmla="*/ 100 w 380"/>
                <a:gd name="T9" fmla="*/ 119 h 386"/>
                <a:gd name="T10" fmla="*/ 138 w 380"/>
                <a:gd name="T11" fmla="*/ 215 h 386"/>
                <a:gd name="T12" fmla="*/ 106 w 380"/>
                <a:gd name="T13" fmla="*/ 287 h 386"/>
                <a:gd name="T14" fmla="*/ 0 w 380"/>
                <a:gd name="T15" fmla="*/ 381 h 386"/>
                <a:gd name="T16" fmla="*/ 5 w 380"/>
                <a:gd name="T17" fmla="*/ 386 h 386"/>
                <a:gd name="T18" fmla="*/ 376 w 380"/>
                <a:gd name="T19" fmla="*/ 386 h 386"/>
                <a:gd name="T20" fmla="*/ 380 w 380"/>
                <a:gd name="T21" fmla="*/ 381 h 386"/>
                <a:gd name="T22" fmla="*/ 278 w 380"/>
                <a:gd name="T23" fmla="*/ 287 h 386"/>
                <a:gd name="T24" fmla="*/ 110 w 380"/>
                <a:gd name="T25" fmla="*/ 119 h 386"/>
                <a:gd name="T26" fmla="*/ 190 w 380"/>
                <a:gd name="T27" fmla="*/ 10 h 386"/>
                <a:gd name="T28" fmla="*/ 271 w 380"/>
                <a:gd name="T29" fmla="*/ 119 h 386"/>
                <a:gd name="T30" fmla="*/ 236 w 380"/>
                <a:gd name="T31" fmla="*/ 207 h 386"/>
                <a:gd name="T32" fmla="*/ 235 w 380"/>
                <a:gd name="T33" fmla="*/ 209 h 386"/>
                <a:gd name="T34" fmla="*/ 190 w 380"/>
                <a:gd name="T35" fmla="*/ 228 h 386"/>
                <a:gd name="T36" fmla="*/ 147 w 380"/>
                <a:gd name="T37" fmla="*/ 210 h 386"/>
                <a:gd name="T38" fmla="*/ 145 w 380"/>
                <a:gd name="T39" fmla="*/ 208 h 386"/>
                <a:gd name="T40" fmla="*/ 110 w 380"/>
                <a:gd name="T41" fmla="*/ 119 h 386"/>
                <a:gd name="T42" fmla="*/ 10 w 380"/>
                <a:gd name="T43" fmla="*/ 376 h 386"/>
                <a:gd name="T44" fmla="*/ 108 w 380"/>
                <a:gd name="T45" fmla="*/ 296 h 386"/>
                <a:gd name="T46" fmla="*/ 108 w 380"/>
                <a:gd name="T47" fmla="*/ 296 h 386"/>
                <a:gd name="T48" fmla="*/ 147 w 380"/>
                <a:gd name="T49" fmla="*/ 222 h 386"/>
                <a:gd name="T50" fmla="*/ 190 w 380"/>
                <a:gd name="T51" fmla="*/ 238 h 386"/>
                <a:gd name="T52" fmla="*/ 234 w 380"/>
                <a:gd name="T53" fmla="*/ 221 h 386"/>
                <a:gd name="T54" fmla="*/ 275 w 380"/>
                <a:gd name="T55" fmla="*/ 296 h 386"/>
                <a:gd name="T56" fmla="*/ 276 w 380"/>
                <a:gd name="T57" fmla="*/ 297 h 386"/>
                <a:gd name="T58" fmla="*/ 371 w 380"/>
                <a:gd name="T59" fmla="*/ 376 h 386"/>
                <a:gd name="T60" fmla="*/ 10 w 380"/>
                <a:gd name="T61" fmla="*/ 37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80" h="386">
                  <a:moveTo>
                    <a:pt x="278" y="287"/>
                  </a:moveTo>
                  <a:cubicBezTo>
                    <a:pt x="262" y="283"/>
                    <a:pt x="244" y="261"/>
                    <a:pt x="244" y="213"/>
                  </a:cubicBezTo>
                  <a:cubicBezTo>
                    <a:pt x="265" y="191"/>
                    <a:pt x="280" y="157"/>
                    <a:pt x="280" y="119"/>
                  </a:cubicBezTo>
                  <a:cubicBezTo>
                    <a:pt x="280" y="46"/>
                    <a:pt x="246" y="0"/>
                    <a:pt x="190" y="0"/>
                  </a:cubicBezTo>
                  <a:cubicBezTo>
                    <a:pt x="135" y="0"/>
                    <a:pt x="100" y="46"/>
                    <a:pt x="100" y="119"/>
                  </a:cubicBezTo>
                  <a:cubicBezTo>
                    <a:pt x="100" y="157"/>
                    <a:pt x="116" y="193"/>
                    <a:pt x="138" y="215"/>
                  </a:cubicBezTo>
                  <a:cubicBezTo>
                    <a:pt x="138" y="244"/>
                    <a:pt x="129" y="279"/>
                    <a:pt x="106" y="287"/>
                  </a:cubicBezTo>
                  <a:cubicBezTo>
                    <a:pt x="37" y="301"/>
                    <a:pt x="0" y="333"/>
                    <a:pt x="0" y="381"/>
                  </a:cubicBezTo>
                  <a:cubicBezTo>
                    <a:pt x="0" y="384"/>
                    <a:pt x="2" y="386"/>
                    <a:pt x="5" y="386"/>
                  </a:cubicBezTo>
                  <a:cubicBezTo>
                    <a:pt x="376" y="386"/>
                    <a:pt x="376" y="386"/>
                    <a:pt x="376" y="386"/>
                  </a:cubicBezTo>
                  <a:cubicBezTo>
                    <a:pt x="378" y="386"/>
                    <a:pt x="380" y="384"/>
                    <a:pt x="380" y="381"/>
                  </a:cubicBezTo>
                  <a:cubicBezTo>
                    <a:pt x="380" y="334"/>
                    <a:pt x="345" y="302"/>
                    <a:pt x="278" y="287"/>
                  </a:cubicBezTo>
                  <a:close/>
                  <a:moveTo>
                    <a:pt x="110" y="119"/>
                  </a:moveTo>
                  <a:cubicBezTo>
                    <a:pt x="110" y="66"/>
                    <a:pt x="131" y="10"/>
                    <a:pt x="190" y="10"/>
                  </a:cubicBezTo>
                  <a:cubicBezTo>
                    <a:pt x="250" y="10"/>
                    <a:pt x="271" y="66"/>
                    <a:pt x="271" y="119"/>
                  </a:cubicBezTo>
                  <a:cubicBezTo>
                    <a:pt x="271" y="151"/>
                    <a:pt x="257" y="186"/>
                    <a:pt x="236" y="207"/>
                  </a:cubicBezTo>
                  <a:cubicBezTo>
                    <a:pt x="236" y="207"/>
                    <a:pt x="235" y="208"/>
                    <a:pt x="235" y="209"/>
                  </a:cubicBezTo>
                  <a:cubicBezTo>
                    <a:pt x="222" y="221"/>
                    <a:pt x="207" y="228"/>
                    <a:pt x="190" y="228"/>
                  </a:cubicBezTo>
                  <a:cubicBezTo>
                    <a:pt x="174" y="228"/>
                    <a:pt x="159" y="221"/>
                    <a:pt x="147" y="210"/>
                  </a:cubicBezTo>
                  <a:cubicBezTo>
                    <a:pt x="147" y="209"/>
                    <a:pt x="146" y="209"/>
                    <a:pt x="145" y="208"/>
                  </a:cubicBezTo>
                  <a:cubicBezTo>
                    <a:pt x="124" y="187"/>
                    <a:pt x="110" y="152"/>
                    <a:pt x="110" y="119"/>
                  </a:cubicBezTo>
                  <a:close/>
                  <a:moveTo>
                    <a:pt x="10" y="376"/>
                  </a:moveTo>
                  <a:cubicBezTo>
                    <a:pt x="12" y="335"/>
                    <a:pt x="45" y="308"/>
                    <a:pt x="108" y="296"/>
                  </a:cubicBezTo>
                  <a:cubicBezTo>
                    <a:pt x="108" y="296"/>
                    <a:pt x="108" y="296"/>
                    <a:pt x="108" y="296"/>
                  </a:cubicBezTo>
                  <a:cubicBezTo>
                    <a:pt x="135" y="287"/>
                    <a:pt x="146" y="254"/>
                    <a:pt x="147" y="222"/>
                  </a:cubicBezTo>
                  <a:cubicBezTo>
                    <a:pt x="160" y="232"/>
                    <a:pt x="175" y="238"/>
                    <a:pt x="190" y="238"/>
                  </a:cubicBezTo>
                  <a:cubicBezTo>
                    <a:pt x="206" y="238"/>
                    <a:pt x="221" y="232"/>
                    <a:pt x="234" y="221"/>
                  </a:cubicBezTo>
                  <a:cubicBezTo>
                    <a:pt x="236" y="253"/>
                    <a:pt x="248" y="289"/>
                    <a:pt x="275" y="296"/>
                  </a:cubicBezTo>
                  <a:cubicBezTo>
                    <a:pt x="276" y="297"/>
                    <a:pt x="276" y="297"/>
                    <a:pt x="276" y="297"/>
                  </a:cubicBezTo>
                  <a:cubicBezTo>
                    <a:pt x="337" y="309"/>
                    <a:pt x="369" y="336"/>
                    <a:pt x="371" y="376"/>
                  </a:cubicBezTo>
                  <a:lnTo>
                    <a:pt x="10" y="3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38881261-4E8D-4914-9965-0BB1856B4634}"/>
              </a:ext>
            </a:extLst>
          </p:cNvPr>
          <p:cNvGrpSpPr/>
          <p:nvPr/>
        </p:nvGrpSpPr>
        <p:grpSpPr>
          <a:xfrm>
            <a:off x="392801" y="2765464"/>
            <a:ext cx="3358747" cy="609624"/>
            <a:chOff x="392801" y="2765464"/>
            <a:chExt cx="3358747" cy="60962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200AC340-C73A-4FAA-9BBF-45EA9695E0E5}"/>
                </a:ext>
              </a:extLst>
            </p:cNvPr>
            <p:cNvSpPr/>
            <p:nvPr/>
          </p:nvSpPr>
          <p:spPr>
            <a:xfrm>
              <a:off x="1127149" y="2921893"/>
              <a:ext cx="2624399" cy="341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 dirty="0" err="1"/>
                <a:t>Cloturer</a:t>
              </a:r>
              <a:r>
                <a:rPr lang="en-US" sz="1800" dirty="0"/>
                <a:t> le </a:t>
              </a:r>
              <a:r>
                <a:rPr lang="en-US" sz="1800" dirty="0" err="1"/>
                <a:t>sondage</a:t>
              </a:r>
              <a:endParaRPr lang="en-US" sz="1800" dirty="0"/>
            </a:p>
          </p:txBody>
        </p:sp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0B9211AB-DF71-4299-BC75-65F2050DB146}"/>
                </a:ext>
              </a:extLst>
            </p:cNvPr>
            <p:cNvGrpSpPr/>
            <p:nvPr/>
          </p:nvGrpSpPr>
          <p:grpSpPr>
            <a:xfrm>
              <a:off x="392801" y="2765464"/>
              <a:ext cx="609624" cy="609624"/>
              <a:chOff x="392801" y="2765464"/>
              <a:chExt cx="609624" cy="609624"/>
            </a:xfrm>
          </p:grpSpPr>
          <p:sp>
            <p:nvSpPr>
              <p:cNvPr id="88" name="Oval 68">
                <a:extLst>
                  <a:ext uri="{FF2B5EF4-FFF2-40B4-BE49-F238E27FC236}">
                    <a16:creationId xmlns:a16="http://schemas.microsoft.com/office/drawing/2014/main" id="{3D9C904F-8F18-4930-8FA9-0B73DC30A262}"/>
                  </a:ext>
                </a:extLst>
              </p:cNvPr>
              <p:cNvSpPr/>
              <p:nvPr/>
            </p:nvSpPr>
            <p:spPr>
              <a:xfrm>
                <a:off x="392801" y="2765464"/>
                <a:ext cx="609624" cy="609624"/>
              </a:xfrm>
              <a:prstGeom prst="ellipse">
                <a:avLst/>
              </a:prstGeom>
              <a:solidFill>
                <a:srgbClr val="D2326B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pic>
            <p:nvPicPr>
              <p:cNvPr id="137" name="Picture 18">
                <a:extLst>
                  <a:ext uri="{FF2B5EF4-FFF2-40B4-BE49-F238E27FC236}">
                    <a16:creationId xmlns:a16="http://schemas.microsoft.com/office/drawing/2014/main" id="{CEB70E2A-AEE0-4369-921D-9A300756CC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34791" y="2872656"/>
                <a:ext cx="333098" cy="3763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62298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 p14:presetBounceEnd="6875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0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6875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4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5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6875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8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9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 p14:presetBounceEnd="6875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22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23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57" grpId="0" animBg="1"/>
          <p:bldP spid="58" grpId="0" animBg="1"/>
          <p:bldP spid="59" grpId="0" animBg="1"/>
          <p:bldP spid="72" grpId="0" animBg="1"/>
          <p:bldP spid="4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57" grpId="0" animBg="1"/>
          <p:bldP spid="58" grpId="0" animBg="1"/>
          <p:bldP spid="59" grpId="0" animBg="1"/>
          <p:bldP spid="72" grpId="0" animBg="1"/>
          <p:bldP spid="4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ounded Rectangle 58">
            <a:extLst>
              <a:ext uri="{FF2B5EF4-FFF2-40B4-BE49-F238E27FC236}">
                <a16:creationId xmlns:a16="http://schemas.microsoft.com/office/drawing/2014/main" id="{7F6D3903-8203-46F8-86C8-2DAC587F7A70}"/>
              </a:ext>
            </a:extLst>
          </p:cNvPr>
          <p:cNvSpPr/>
          <p:nvPr/>
        </p:nvSpPr>
        <p:spPr>
          <a:xfrm>
            <a:off x="7120214" y="4414593"/>
            <a:ext cx="1856105" cy="387121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3 pts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6962102" y="3252094"/>
            <a:ext cx="3418374" cy="3871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5 pts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6962102" y="3637414"/>
            <a:ext cx="3418374" cy="387121"/>
          </a:xfrm>
          <a:prstGeom prst="roundRect">
            <a:avLst>
              <a:gd name="adj" fmla="val 50000"/>
            </a:avLst>
          </a:prstGeom>
          <a:solidFill>
            <a:srgbClr val="F49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1 pts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6962103" y="4022734"/>
            <a:ext cx="2770302" cy="387121"/>
          </a:xfrm>
          <a:prstGeom prst="roundRect">
            <a:avLst>
              <a:gd name="adj" fmla="val 50000"/>
            </a:avLst>
          </a:prstGeom>
          <a:solidFill>
            <a:srgbClr val="D74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1 pts</a:t>
            </a:r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5293085-BF26-4ECB-AD79-8545ECE2052C}"/>
              </a:ext>
            </a:extLst>
          </p:cNvPr>
          <p:cNvSpPr/>
          <p:nvPr/>
        </p:nvSpPr>
        <p:spPr bwMode="hidden">
          <a:xfrm>
            <a:off x="-117228" y="1610141"/>
            <a:ext cx="7341451" cy="451018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058" y="279961"/>
            <a:ext cx="10363200" cy="817561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BACKLOG 2</a:t>
            </a:r>
          </a:p>
        </p:txBody>
      </p:sp>
      <p:sp>
        <p:nvSpPr>
          <p:cNvPr id="3" name="Oval 2"/>
          <p:cNvSpPr/>
          <p:nvPr/>
        </p:nvSpPr>
        <p:spPr>
          <a:xfrm>
            <a:off x="6106016" y="2693826"/>
            <a:ext cx="2188824" cy="217533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6962102" y="2413990"/>
            <a:ext cx="476652" cy="380066"/>
            <a:chOff x="4988865" y="-1121022"/>
            <a:chExt cx="561534" cy="451088"/>
          </a:xfrm>
          <a:solidFill>
            <a:schemeClr val="bg1">
              <a:lumMod val="85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4988865" y="-1121022"/>
              <a:ext cx="561534" cy="19559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7850" y="-955173"/>
              <a:ext cx="343564" cy="28523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 rot="2540731">
            <a:off x="7793118" y="2726976"/>
            <a:ext cx="476652" cy="380066"/>
            <a:chOff x="4988865" y="-1121022"/>
            <a:chExt cx="561534" cy="451088"/>
          </a:xfrm>
          <a:solidFill>
            <a:schemeClr val="bg1">
              <a:lumMod val="85000"/>
            </a:schemeClr>
          </a:solidFill>
        </p:grpSpPr>
        <p:sp>
          <p:nvSpPr>
            <p:cNvPr id="8" name="Rounded Rectangle 7"/>
            <p:cNvSpPr/>
            <p:nvPr/>
          </p:nvSpPr>
          <p:spPr>
            <a:xfrm>
              <a:off x="4988865" y="-1121022"/>
              <a:ext cx="561534" cy="19559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97850" y="-955173"/>
              <a:ext cx="343564" cy="28523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0" name="Oval 9"/>
          <p:cNvSpPr/>
          <p:nvPr/>
        </p:nvSpPr>
        <p:spPr>
          <a:xfrm>
            <a:off x="6229178" y="2816230"/>
            <a:ext cx="1942500" cy="1930525"/>
          </a:xfrm>
          <a:prstGeom prst="ellipse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D9160108-AC48-4674-811F-A9224403222F}"/>
              </a:ext>
            </a:extLst>
          </p:cNvPr>
          <p:cNvGrpSpPr/>
          <p:nvPr/>
        </p:nvGrpSpPr>
        <p:grpSpPr>
          <a:xfrm>
            <a:off x="6389458" y="2976528"/>
            <a:ext cx="1621939" cy="1609929"/>
            <a:chOff x="6389458" y="2976528"/>
            <a:chExt cx="1621939" cy="1609929"/>
          </a:xfrm>
        </p:grpSpPr>
        <p:sp>
          <p:nvSpPr>
            <p:cNvPr id="132" name="Arc 131">
              <a:extLst>
                <a:ext uri="{FF2B5EF4-FFF2-40B4-BE49-F238E27FC236}">
                  <a16:creationId xmlns:a16="http://schemas.microsoft.com/office/drawing/2014/main" id="{D4C9A11C-E247-45F9-9F47-BF455ECDECBB}"/>
                </a:ext>
              </a:extLst>
            </p:cNvPr>
            <p:cNvSpPr/>
            <p:nvPr/>
          </p:nvSpPr>
          <p:spPr>
            <a:xfrm>
              <a:off x="6927451" y="3515041"/>
              <a:ext cx="536876" cy="532902"/>
            </a:xfrm>
            <a:prstGeom prst="arc">
              <a:avLst>
                <a:gd name="adj1" fmla="val 16200000"/>
                <a:gd name="adj2" fmla="val 15588470"/>
              </a:avLst>
            </a:prstGeom>
            <a:ln w="139700" cap="rnd">
              <a:solidFill>
                <a:schemeClr val="tx2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/>
            <p:cNvSpPr/>
            <p:nvPr/>
          </p:nvSpPr>
          <p:spPr>
            <a:xfrm>
              <a:off x="6750408" y="3333502"/>
              <a:ext cx="902665" cy="895981"/>
            </a:xfrm>
            <a:prstGeom prst="arc">
              <a:avLst>
                <a:gd name="adj1" fmla="val 16200000"/>
                <a:gd name="adj2" fmla="val 9187808"/>
              </a:avLst>
            </a:prstGeom>
            <a:ln w="139700" cap="rnd">
              <a:solidFill>
                <a:srgbClr val="D74541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c 13"/>
            <p:cNvSpPr/>
            <p:nvPr/>
          </p:nvSpPr>
          <p:spPr>
            <a:xfrm>
              <a:off x="6567890" y="3152336"/>
              <a:ext cx="1267701" cy="1258314"/>
            </a:xfrm>
            <a:prstGeom prst="arc">
              <a:avLst>
                <a:gd name="adj1" fmla="val 16440623"/>
                <a:gd name="adj2" fmla="val 7053286"/>
              </a:avLst>
            </a:prstGeom>
            <a:ln w="139700" cap="rnd">
              <a:solidFill>
                <a:schemeClr val="accent3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Arc 11"/>
            <p:cNvSpPr/>
            <p:nvPr/>
          </p:nvSpPr>
          <p:spPr>
            <a:xfrm>
              <a:off x="6389458" y="2976528"/>
              <a:ext cx="1621939" cy="1609929"/>
            </a:xfrm>
            <a:prstGeom prst="arc">
              <a:avLst>
                <a:gd name="adj1" fmla="val 16200000"/>
                <a:gd name="adj2" fmla="val 5450975"/>
              </a:avLst>
            </a:prstGeom>
            <a:ln w="139700" cap="rnd"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Freeform 26">
            <a:extLst>
              <a:ext uri="{FF2B5EF4-FFF2-40B4-BE49-F238E27FC236}">
                <a16:creationId xmlns:a16="http://schemas.microsoft.com/office/drawing/2014/main" id="{40E814E3-E3DD-4688-AC3A-4000F7534174}"/>
              </a:ext>
            </a:extLst>
          </p:cNvPr>
          <p:cNvSpPr>
            <a:spLocks noEditPoints="1"/>
          </p:cNvSpPr>
          <p:nvPr/>
        </p:nvSpPr>
        <p:spPr bwMode="auto">
          <a:xfrm>
            <a:off x="3188864" y="511441"/>
            <a:ext cx="389402" cy="381225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FBAC1FCF-192C-4651-B58E-8522D94D3B08}"/>
              </a:ext>
            </a:extLst>
          </p:cNvPr>
          <p:cNvSpPr/>
          <p:nvPr/>
        </p:nvSpPr>
        <p:spPr>
          <a:xfrm>
            <a:off x="5883689" y="1975414"/>
            <a:ext cx="262439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10h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DE3E7028-2C33-4B05-A7A6-8F0ED881C03F}"/>
              </a:ext>
            </a:extLst>
          </p:cNvPr>
          <p:cNvGrpSpPr/>
          <p:nvPr/>
        </p:nvGrpSpPr>
        <p:grpSpPr>
          <a:xfrm>
            <a:off x="379724" y="3479520"/>
            <a:ext cx="4429460" cy="644400"/>
            <a:chOff x="427349" y="3841470"/>
            <a:chExt cx="4429460" cy="644400"/>
          </a:xfrm>
        </p:grpSpPr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D6471B28-FBCF-4992-93F5-78A008FB8E57}"/>
                </a:ext>
              </a:extLst>
            </p:cNvPr>
            <p:cNvGrpSpPr/>
            <p:nvPr/>
          </p:nvGrpSpPr>
          <p:grpSpPr>
            <a:xfrm>
              <a:off x="427349" y="3841470"/>
              <a:ext cx="4429460" cy="644400"/>
              <a:chOff x="427349" y="3841470"/>
              <a:chExt cx="4429460" cy="644400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046B9E1-5901-425A-8800-5ACC8F1B0437}"/>
                  </a:ext>
                </a:extLst>
              </p:cNvPr>
              <p:cNvSpPr/>
              <p:nvPr/>
            </p:nvSpPr>
            <p:spPr>
              <a:xfrm>
                <a:off x="1071979" y="4021490"/>
                <a:ext cx="3784830" cy="3416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800" dirty="0" err="1"/>
                  <a:t>Visualiser</a:t>
                </a:r>
                <a:r>
                  <a:rPr lang="en-US" sz="1800" dirty="0"/>
                  <a:t> </a:t>
                </a:r>
                <a:r>
                  <a:rPr lang="en-US" sz="1800" dirty="0" err="1"/>
                  <a:t>l’historique</a:t>
                </a:r>
                <a:r>
                  <a:rPr lang="en-US" sz="1800" dirty="0"/>
                  <a:t> des </a:t>
                </a:r>
                <a:r>
                  <a:rPr lang="en-US" sz="1800" dirty="0" err="1"/>
                  <a:t>sondages</a:t>
                </a:r>
                <a:endParaRPr lang="en-US" sz="1800" dirty="0"/>
              </a:p>
            </p:txBody>
          </p:sp>
          <p:sp>
            <p:nvSpPr>
              <p:cNvPr id="60" name="Oval 35">
                <a:extLst>
                  <a:ext uri="{FF2B5EF4-FFF2-40B4-BE49-F238E27FC236}">
                    <a16:creationId xmlns:a16="http://schemas.microsoft.com/office/drawing/2014/main" id="{A68A3CD6-84CE-4B6C-8CD4-7904A93AD089}"/>
                  </a:ext>
                </a:extLst>
              </p:cNvPr>
              <p:cNvSpPr/>
              <p:nvPr/>
            </p:nvSpPr>
            <p:spPr>
              <a:xfrm>
                <a:off x="427349" y="3841470"/>
                <a:ext cx="644400" cy="64440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sp>
          <p:nvSpPr>
            <p:cNvPr id="50" name="Freeform 116">
              <a:extLst>
                <a:ext uri="{FF2B5EF4-FFF2-40B4-BE49-F238E27FC236}">
                  <a16:creationId xmlns:a16="http://schemas.microsoft.com/office/drawing/2014/main" id="{B6507094-D354-4C75-A330-50BF8A4B38C5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596315" y="3984353"/>
              <a:ext cx="307300" cy="344747"/>
            </a:xfrm>
            <a:custGeom>
              <a:avLst/>
              <a:gdLst>
                <a:gd name="T0" fmla="*/ 430 w 525"/>
                <a:gd name="T1" fmla="*/ 53 h 591"/>
                <a:gd name="T2" fmla="*/ 402 w 525"/>
                <a:gd name="T3" fmla="*/ 0 h 591"/>
                <a:gd name="T4" fmla="*/ 373 w 525"/>
                <a:gd name="T5" fmla="*/ 53 h 591"/>
                <a:gd name="T6" fmla="*/ 151 w 525"/>
                <a:gd name="T7" fmla="*/ 29 h 591"/>
                <a:gd name="T8" fmla="*/ 93 w 525"/>
                <a:gd name="T9" fmla="*/ 29 h 591"/>
                <a:gd name="T10" fmla="*/ 7 w 525"/>
                <a:gd name="T11" fmla="*/ 53 h 591"/>
                <a:gd name="T12" fmla="*/ 0 w 525"/>
                <a:gd name="T13" fmla="*/ 584 h 591"/>
                <a:gd name="T14" fmla="*/ 518 w 525"/>
                <a:gd name="T15" fmla="*/ 591 h 591"/>
                <a:gd name="T16" fmla="*/ 525 w 525"/>
                <a:gd name="T17" fmla="*/ 60 h 591"/>
                <a:gd name="T18" fmla="*/ 387 w 525"/>
                <a:gd name="T19" fmla="*/ 29 h 591"/>
                <a:gd name="T20" fmla="*/ 416 w 525"/>
                <a:gd name="T21" fmla="*/ 29 h 591"/>
                <a:gd name="T22" fmla="*/ 402 w 525"/>
                <a:gd name="T23" fmla="*/ 107 h 591"/>
                <a:gd name="T24" fmla="*/ 387 w 525"/>
                <a:gd name="T25" fmla="*/ 29 h 591"/>
                <a:gd name="T26" fmla="*/ 122 w 525"/>
                <a:gd name="T27" fmla="*/ 14 h 591"/>
                <a:gd name="T28" fmla="*/ 137 w 525"/>
                <a:gd name="T29" fmla="*/ 92 h 591"/>
                <a:gd name="T30" fmla="*/ 107 w 525"/>
                <a:gd name="T31" fmla="*/ 92 h 591"/>
                <a:gd name="T32" fmla="*/ 511 w 525"/>
                <a:gd name="T33" fmla="*/ 577 h 591"/>
                <a:gd name="T34" fmla="*/ 14 w 525"/>
                <a:gd name="T35" fmla="*/ 177 h 591"/>
                <a:gd name="T36" fmla="*/ 511 w 525"/>
                <a:gd name="T37" fmla="*/ 577 h 591"/>
                <a:gd name="T38" fmla="*/ 14 w 525"/>
                <a:gd name="T39" fmla="*/ 163 h 591"/>
                <a:gd name="T40" fmla="*/ 93 w 525"/>
                <a:gd name="T41" fmla="*/ 67 h 591"/>
                <a:gd name="T42" fmla="*/ 122 w 525"/>
                <a:gd name="T43" fmla="*/ 121 h 591"/>
                <a:gd name="T44" fmla="*/ 151 w 525"/>
                <a:gd name="T45" fmla="*/ 67 h 591"/>
                <a:gd name="T46" fmla="*/ 373 w 525"/>
                <a:gd name="T47" fmla="*/ 92 h 591"/>
                <a:gd name="T48" fmla="*/ 430 w 525"/>
                <a:gd name="T49" fmla="*/ 92 h 591"/>
                <a:gd name="T50" fmla="*/ 511 w 525"/>
                <a:gd name="T51" fmla="*/ 67 h 591"/>
                <a:gd name="T52" fmla="*/ 62 w 525"/>
                <a:gd name="T53" fmla="*/ 521 h 591"/>
                <a:gd name="T54" fmla="*/ 469 w 525"/>
                <a:gd name="T55" fmla="*/ 514 h 591"/>
                <a:gd name="T56" fmla="*/ 462 w 525"/>
                <a:gd name="T57" fmla="*/ 234 h 591"/>
                <a:gd name="T58" fmla="*/ 55 w 525"/>
                <a:gd name="T59" fmla="*/ 241 h 591"/>
                <a:gd name="T60" fmla="*/ 62 w 525"/>
                <a:gd name="T61" fmla="*/ 521 h 591"/>
                <a:gd name="T62" fmla="*/ 455 w 525"/>
                <a:gd name="T63" fmla="*/ 248 h 591"/>
                <a:gd name="T64" fmla="*/ 366 w 525"/>
                <a:gd name="T65" fmla="*/ 325 h 591"/>
                <a:gd name="T66" fmla="*/ 366 w 525"/>
                <a:gd name="T67" fmla="*/ 339 h 591"/>
                <a:gd name="T68" fmla="*/ 455 w 525"/>
                <a:gd name="T69" fmla="*/ 414 h 591"/>
                <a:gd name="T70" fmla="*/ 366 w 525"/>
                <a:gd name="T71" fmla="*/ 339 h 591"/>
                <a:gd name="T72" fmla="*/ 455 w 525"/>
                <a:gd name="T73" fmla="*/ 428 h 591"/>
                <a:gd name="T74" fmla="*/ 366 w 525"/>
                <a:gd name="T75" fmla="*/ 507 h 591"/>
                <a:gd name="T76" fmla="*/ 266 w 525"/>
                <a:gd name="T77" fmla="*/ 248 h 591"/>
                <a:gd name="T78" fmla="*/ 352 w 525"/>
                <a:gd name="T79" fmla="*/ 325 h 591"/>
                <a:gd name="T80" fmla="*/ 266 w 525"/>
                <a:gd name="T81" fmla="*/ 248 h 591"/>
                <a:gd name="T82" fmla="*/ 352 w 525"/>
                <a:gd name="T83" fmla="*/ 339 h 591"/>
                <a:gd name="T84" fmla="*/ 266 w 525"/>
                <a:gd name="T85" fmla="*/ 414 h 591"/>
                <a:gd name="T86" fmla="*/ 266 w 525"/>
                <a:gd name="T87" fmla="*/ 428 h 591"/>
                <a:gd name="T88" fmla="*/ 352 w 525"/>
                <a:gd name="T89" fmla="*/ 507 h 591"/>
                <a:gd name="T90" fmla="*/ 266 w 525"/>
                <a:gd name="T91" fmla="*/ 428 h 591"/>
                <a:gd name="T92" fmla="*/ 252 w 525"/>
                <a:gd name="T93" fmla="*/ 248 h 591"/>
                <a:gd name="T94" fmla="*/ 165 w 525"/>
                <a:gd name="T95" fmla="*/ 325 h 591"/>
                <a:gd name="T96" fmla="*/ 165 w 525"/>
                <a:gd name="T97" fmla="*/ 339 h 591"/>
                <a:gd name="T98" fmla="*/ 252 w 525"/>
                <a:gd name="T99" fmla="*/ 414 h 591"/>
                <a:gd name="T100" fmla="*/ 165 w 525"/>
                <a:gd name="T101" fmla="*/ 339 h 591"/>
                <a:gd name="T102" fmla="*/ 252 w 525"/>
                <a:gd name="T103" fmla="*/ 428 h 591"/>
                <a:gd name="T104" fmla="*/ 165 w 525"/>
                <a:gd name="T105" fmla="*/ 507 h 591"/>
                <a:gd name="T106" fmla="*/ 69 w 525"/>
                <a:gd name="T107" fmla="*/ 248 h 591"/>
                <a:gd name="T108" fmla="*/ 151 w 525"/>
                <a:gd name="T109" fmla="*/ 325 h 591"/>
                <a:gd name="T110" fmla="*/ 69 w 525"/>
                <a:gd name="T111" fmla="*/ 248 h 591"/>
                <a:gd name="T112" fmla="*/ 151 w 525"/>
                <a:gd name="T113" fmla="*/ 339 h 591"/>
                <a:gd name="T114" fmla="*/ 69 w 525"/>
                <a:gd name="T115" fmla="*/ 414 h 591"/>
                <a:gd name="T116" fmla="*/ 69 w 525"/>
                <a:gd name="T117" fmla="*/ 428 h 591"/>
                <a:gd name="T118" fmla="*/ 151 w 525"/>
                <a:gd name="T119" fmla="*/ 507 h 591"/>
                <a:gd name="T120" fmla="*/ 69 w 525"/>
                <a:gd name="T121" fmla="*/ 428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25" h="591">
                  <a:moveTo>
                    <a:pt x="518" y="53"/>
                  </a:moveTo>
                  <a:cubicBezTo>
                    <a:pt x="430" y="53"/>
                    <a:pt x="430" y="53"/>
                    <a:pt x="430" y="53"/>
                  </a:cubicBezTo>
                  <a:cubicBezTo>
                    <a:pt x="430" y="29"/>
                    <a:pt x="430" y="29"/>
                    <a:pt x="430" y="29"/>
                  </a:cubicBezTo>
                  <a:cubicBezTo>
                    <a:pt x="430" y="13"/>
                    <a:pt x="417" y="0"/>
                    <a:pt x="402" y="0"/>
                  </a:cubicBezTo>
                  <a:cubicBezTo>
                    <a:pt x="386" y="0"/>
                    <a:pt x="373" y="13"/>
                    <a:pt x="373" y="29"/>
                  </a:cubicBezTo>
                  <a:cubicBezTo>
                    <a:pt x="373" y="53"/>
                    <a:pt x="373" y="53"/>
                    <a:pt x="373" y="53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1" y="13"/>
                    <a:pt x="138" y="0"/>
                    <a:pt x="122" y="0"/>
                  </a:cubicBezTo>
                  <a:cubicBezTo>
                    <a:pt x="106" y="0"/>
                    <a:pt x="93" y="13"/>
                    <a:pt x="93" y="29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60"/>
                  </a:cubicBezTo>
                  <a:cubicBezTo>
                    <a:pt x="0" y="584"/>
                    <a:pt x="0" y="584"/>
                    <a:pt x="0" y="584"/>
                  </a:cubicBezTo>
                  <a:cubicBezTo>
                    <a:pt x="0" y="588"/>
                    <a:pt x="3" y="591"/>
                    <a:pt x="7" y="591"/>
                  </a:cubicBezTo>
                  <a:cubicBezTo>
                    <a:pt x="518" y="591"/>
                    <a:pt x="518" y="591"/>
                    <a:pt x="518" y="591"/>
                  </a:cubicBezTo>
                  <a:cubicBezTo>
                    <a:pt x="521" y="591"/>
                    <a:pt x="525" y="588"/>
                    <a:pt x="525" y="584"/>
                  </a:cubicBezTo>
                  <a:cubicBezTo>
                    <a:pt x="525" y="60"/>
                    <a:pt x="525" y="60"/>
                    <a:pt x="525" y="60"/>
                  </a:cubicBezTo>
                  <a:cubicBezTo>
                    <a:pt x="525" y="56"/>
                    <a:pt x="521" y="53"/>
                    <a:pt x="518" y="53"/>
                  </a:cubicBezTo>
                  <a:close/>
                  <a:moveTo>
                    <a:pt x="387" y="29"/>
                  </a:moveTo>
                  <a:cubicBezTo>
                    <a:pt x="387" y="21"/>
                    <a:pt x="393" y="14"/>
                    <a:pt x="402" y="14"/>
                  </a:cubicBezTo>
                  <a:cubicBezTo>
                    <a:pt x="410" y="14"/>
                    <a:pt x="416" y="21"/>
                    <a:pt x="416" y="29"/>
                  </a:cubicBezTo>
                  <a:cubicBezTo>
                    <a:pt x="416" y="92"/>
                    <a:pt x="416" y="92"/>
                    <a:pt x="416" y="92"/>
                  </a:cubicBezTo>
                  <a:cubicBezTo>
                    <a:pt x="416" y="100"/>
                    <a:pt x="410" y="107"/>
                    <a:pt x="402" y="107"/>
                  </a:cubicBezTo>
                  <a:cubicBezTo>
                    <a:pt x="393" y="107"/>
                    <a:pt x="387" y="100"/>
                    <a:pt x="387" y="92"/>
                  </a:cubicBezTo>
                  <a:lnTo>
                    <a:pt x="387" y="29"/>
                  </a:lnTo>
                  <a:close/>
                  <a:moveTo>
                    <a:pt x="107" y="29"/>
                  </a:moveTo>
                  <a:cubicBezTo>
                    <a:pt x="107" y="21"/>
                    <a:pt x="114" y="14"/>
                    <a:pt x="122" y="14"/>
                  </a:cubicBezTo>
                  <a:cubicBezTo>
                    <a:pt x="130" y="14"/>
                    <a:pt x="137" y="21"/>
                    <a:pt x="137" y="29"/>
                  </a:cubicBezTo>
                  <a:cubicBezTo>
                    <a:pt x="137" y="92"/>
                    <a:pt x="137" y="92"/>
                    <a:pt x="137" y="92"/>
                  </a:cubicBezTo>
                  <a:cubicBezTo>
                    <a:pt x="137" y="100"/>
                    <a:pt x="130" y="107"/>
                    <a:pt x="122" y="107"/>
                  </a:cubicBezTo>
                  <a:cubicBezTo>
                    <a:pt x="114" y="107"/>
                    <a:pt x="107" y="100"/>
                    <a:pt x="107" y="92"/>
                  </a:cubicBezTo>
                  <a:lnTo>
                    <a:pt x="107" y="29"/>
                  </a:lnTo>
                  <a:close/>
                  <a:moveTo>
                    <a:pt x="511" y="577"/>
                  </a:moveTo>
                  <a:cubicBezTo>
                    <a:pt x="14" y="577"/>
                    <a:pt x="14" y="577"/>
                    <a:pt x="14" y="5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511" y="177"/>
                    <a:pt x="511" y="177"/>
                    <a:pt x="511" y="177"/>
                  </a:cubicBezTo>
                  <a:lnTo>
                    <a:pt x="511" y="577"/>
                  </a:lnTo>
                  <a:close/>
                  <a:moveTo>
                    <a:pt x="511" y="163"/>
                  </a:moveTo>
                  <a:cubicBezTo>
                    <a:pt x="14" y="163"/>
                    <a:pt x="14" y="163"/>
                    <a:pt x="14" y="163"/>
                  </a:cubicBezTo>
                  <a:cubicBezTo>
                    <a:pt x="14" y="67"/>
                    <a:pt x="14" y="67"/>
                    <a:pt x="1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92"/>
                    <a:pt x="93" y="92"/>
                    <a:pt x="93" y="92"/>
                  </a:cubicBezTo>
                  <a:cubicBezTo>
                    <a:pt x="93" y="108"/>
                    <a:pt x="106" y="121"/>
                    <a:pt x="122" y="121"/>
                  </a:cubicBezTo>
                  <a:cubicBezTo>
                    <a:pt x="138" y="121"/>
                    <a:pt x="151" y="108"/>
                    <a:pt x="151" y="92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3" y="92"/>
                    <a:pt x="373" y="92"/>
                    <a:pt x="373" y="92"/>
                  </a:cubicBezTo>
                  <a:cubicBezTo>
                    <a:pt x="373" y="108"/>
                    <a:pt x="386" y="121"/>
                    <a:pt x="402" y="121"/>
                  </a:cubicBezTo>
                  <a:cubicBezTo>
                    <a:pt x="417" y="121"/>
                    <a:pt x="430" y="108"/>
                    <a:pt x="430" y="92"/>
                  </a:cubicBezTo>
                  <a:cubicBezTo>
                    <a:pt x="430" y="67"/>
                    <a:pt x="430" y="67"/>
                    <a:pt x="430" y="67"/>
                  </a:cubicBezTo>
                  <a:cubicBezTo>
                    <a:pt x="511" y="67"/>
                    <a:pt x="511" y="67"/>
                    <a:pt x="511" y="67"/>
                  </a:cubicBezTo>
                  <a:lnTo>
                    <a:pt x="511" y="163"/>
                  </a:lnTo>
                  <a:close/>
                  <a:moveTo>
                    <a:pt x="62" y="521"/>
                  </a:moveTo>
                  <a:cubicBezTo>
                    <a:pt x="462" y="521"/>
                    <a:pt x="462" y="521"/>
                    <a:pt x="462" y="521"/>
                  </a:cubicBezTo>
                  <a:cubicBezTo>
                    <a:pt x="466" y="521"/>
                    <a:pt x="469" y="518"/>
                    <a:pt x="469" y="514"/>
                  </a:cubicBezTo>
                  <a:cubicBezTo>
                    <a:pt x="469" y="241"/>
                    <a:pt x="469" y="241"/>
                    <a:pt x="469" y="241"/>
                  </a:cubicBezTo>
                  <a:cubicBezTo>
                    <a:pt x="469" y="237"/>
                    <a:pt x="466" y="234"/>
                    <a:pt x="462" y="234"/>
                  </a:cubicBezTo>
                  <a:cubicBezTo>
                    <a:pt x="62" y="234"/>
                    <a:pt x="62" y="234"/>
                    <a:pt x="62" y="234"/>
                  </a:cubicBezTo>
                  <a:cubicBezTo>
                    <a:pt x="58" y="234"/>
                    <a:pt x="55" y="237"/>
                    <a:pt x="55" y="241"/>
                  </a:cubicBezTo>
                  <a:cubicBezTo>
                    <a:pt x="55" y="514"/>
                    <a:pt x="55" y="514"/>
                    <a:pt x="55" y="514"/>
                  </a:cubicBezTo>
                  <a:cubicBezTo>
                    <a:pt x="55" y="518"/>
                    <a:pt x="58" y="521"/>
                    <a:pt x="62" y="521"/>
                  </a:cubicBezTo>
                  <a:close/>
                  <a:moveTo>
                    <a:pt x="366" y="248"/>
                  </a:moveTo>
                  <a:cubicBezTo>
                    <a:pt x="455" y="248"/>
                    <a:pt x="455" y="248"/>
                    <a:pt x="455" y="248"/>
                  </a:cubicBezTo>
                  <a:cubicBezTo>
                    <a:pt x="455" y="325"/>
                    <a:pt x="455" y="325"/>
                    <a:pt x="455" y="325"/>
                  </a:cubicBezTo>
                  <a:cubicBezTo>
                    <a:pt x="366" y="325"/>
                    <a:pt x="366" y="325"/>
                    <a:pt x="366" y="325"/>
                  </a:cubicBezTo>
                  <a:lnTo>
                    <a:pt x="366" y="248"/>
                  </a:lnTo>
                  <a:close/>
                  <a:moveTo>
                    <a:pt x="366" y="339"/>
                  </a:moveTo>
                  <a:cubicBezTo>
                    <a:pt x="455" y="339"/>
                    <a:pt x="455" y="339"/>
                    <a:pt x="455" y="339"/>
                  </a:cubicBezTo>
                  <a:cubicBezTo>
                    <a:pt x="455" y="414"/>
                    <a:pt x="455" y="414"/>
                    <a:pt x="455" y="414"/>
                  </a:cubicBezTo>
                  <a:cubicBezTo>
                    <a:pt x="366" y="414"/>
                    <a:pt x="366" y="414"/>
                    <a:pt x="366" y="414"/>
                  </a:cubicBezTo>
                  <a:lnTo>
                    <a:pt x="366" y="339"/>
                  </a:lnTo>
                  <a:close/>
                  <a:moveTo>
                    <a:pt x="366" y="428"/>
                  </a:moveTo>
                  <a:cubicBezTo>
                    <a:pt x="455" y="428"/>
                    <a:pt x="455" y="428"/>
                    <a:pt x="455" y="428"/>
                  </a:cubicBezTo>
                  <a:cubicBezTo>
                    <a:pt x="455" y="507"/>
                    <a:pt x="455" y="507"/>
                    <a:pt x="455" y="507"/>
                  </a:cubicBezTo>
                  <a:cubicBezTo>
                    <a:pt x="366" y="507"/>
                    <a:pt x="366" y="507"/>
                    <a:pt x="366" y="507"/>
                  </a:cubicBezTo>
                  <a:lnTo>
                    <a:pt x="366" y="428"/>
                  </a:lnTo>
                  <a:close/>
                  <a:moveTo>
                    <a:pt x="266" y="248"/>
                  </a:moveTo>
                  <a:cubicBezTo>
                    <a:pt x="352" y="248"/>
                    <a:pt x="352" y="248"/>
                    <a:pt x="352" y="248"/>
                  </a:cubicBezTo>
                  <a:cubicBezTo>
                    <a:pt x="352" y="325"/>
                    <a:pt x="352" y="325"/>
                    <a:pt x="352" y="325"/>
                  </a:cubicBezTo>
                  <a:cubicBezTo>
                    <a:pt x="266" y="325"/>
                    <a:pt x="266" y="325"/>
                    <a:pt x="266" y="325"/>
                  </a:cubicBezTo>
                  <a:lnTo>
                    <a:pt x="266" y="248"/>
                  </a:lnTo>
                  <a:close/>
                  <a:moveTo>
                    <a:pt x="266" y="339"/>
                  </a:moveTo>
                  <a:cubicBezTo>
                    <a:pt x="352" y="339"/>
                    <a:pt x="352" y="339"/>
                    <a:pt x="352" y="339"/>
                  </a:cubicBezTo>
                  <a:cubicBezTo>
                    <a:pt x="352" y="414"/>
                    <a:pt x="352" y="414"/>
                    <a:pt x="352" y="414"/>
                  </a:cubicBezTo>
                  <a:cubicBezTo>
                    <a:pt x="266" y="414"/>
                    <a:pt x="266" y="414"/>
                    <a:pt x="266" y="414"/>
                  </a:cubicBezTo>
                  <a:lnTo>
                    <a:pt x="266" y="339"/>
                  </a:lnTo>
                  <a:close/>
                  <a:moveTo>
                    <a:pt x="266" y="428"/>
                  </a:moveTo>
                  <a:cubicBezTo>
                    <a:pt x="352" y="428"/>
                    <a:pt x="352" y="428"/>
                    <a:pt x="352" y="428"/>
                  </a:cubicBezTo>
                  <a:cubicBezTo>
                    <a:pt x="352" y="507"/>
                    <a:pt x="352" y="507"/>
                    <a:pt x="352" y="507"/>
                  </a:cubicBezTo>
                  <a:cubicBezTo>
                    <a:pt x="266" y="507"/>
                    <a:pt x="266" y="507"/>
                    <a:pt x="266" y="507"/>
                  </a:cubicBezTo>
                  <a:lnTo>
                    <a:pt x="266" y="428"/>
                  </a:lnTo>
                  <a:close/>
                  <a:moveTo>
                    <a:pt x="165" y="248"/>
                  </a:moveTo>
                  <a:cubicBezTo>
                    <a:pt x="252" y="248"/>
                    <a:pt x="252" y="248"/>
                    <a:pt x="252" y="248"/>
                  </a:cubicBezTo>
                  <a:cubicBezTo>
                    <a:pt x="252" y="325"/>
                    <a:pt x="252" y="325"/>
                    <a:pt x="252" y="325"/>
                  </a:cubicBezTo>
                  <a:cubicBezTo>
                    <a:pt x="165" y="325"/>
                    <a:pt x="165" y="325"/>
                    <a:pt x="165" y="325"/>
                  </a:cubicBezTo>
                  <a:lnTo>
                    <a:pt x="165" y="248"/>
                  </a:lnTo>
                  <a:close/>
                  <a:moveTo>
                    <a:pt x="165" y="339"/>
                  </a:moveTo>
                  <a:cubicBezTo>
                    <a:pt x="252" y="339"/>
                    <a:pt x="252" y="339"/>
                    <a:pt x="252" y="339"/>
                  </a:cubicBezTo>
                  <a:cubicBezTo>
                    <a:pt x="252" y="414"/>
                    <a:pt x="252" y="414"/>
                    <a:pt x="252" y="414"/>
                  </a:cubicBezTo>
                  <a:cubicBezTo>
                    <a:pt x="165" y="414"/>
                    <a:pt x="165" y="414"/>
                    <a:pt x="165" y="414"/>
                  </a:cubicBezTo>
                  <a:lnTo>
                    <a:pt x="165" y="339"/>
                  </a:lnTo>
                  <a:close/>
                  <a:moveTo>
                    <a:pt x="165" y="428"/>
                  </a:moveTo>
                  <a:cubicBezTo>
                    <a:pt x="252" y="428"/>
                    <a:pt x="252" y="428"/>
                    <a:pt x="252" y="428"/>
                  </a:cubicBezTo>
                  <a:cubicBezTo>
                    <a:pt x="252" y="507"/>
                    <a:pt x="252" y="507"/>
                    <a:pt x="252" y="507"/>
                  </a:cubicBezTo>
                  <a:cubicBezTo>
                    <a:pt x="165" y="507"/>
                    <a:pt x="165" y="507"/>
                    <a:pt x="165" y="507"/>
                  </a:cubicBezTo>
                  <a:lnTo>
                    <a:pt x="165" y="428"/>
                  </a:lnTo>
                  <a:close/>
                  <a:moveTo>
                    <a:pt x="69" y="248"/>
                  </a:moveTo>
                  <a:cubicBezTo>
                    <a:pt x="151" y="248"/>
                    <a:pt x="151" y="248"/>
                    <a:pt x="151" y="248"/>
                  </a:cubicBezTo>
                  <a:cubicBezTo>
                    <a:pt x="151" y="325"/>
                    <a:pt x="151" y="325"/>
                    <a:pt x="151" y="325"/>
                  </a:cubicBezTo>
                  <a:cubicBezTo>
                    <a:pt x="69" y="325"/>
                    <a:pt x="69" y="325"/>
                    <a:pt x="69" y="325"/>
                  </a:cubicBezTo>
                  <a:lnTo>
                    <a:pt x="69" y="248"/>
                  </a:lnTo>
                  <a:close/>
                  <a:moveTo>
                    <a:pt x="69" y="339"/>
                  </a:moveTo>
                  <a:cubicBezTo>
                    <a:pt x="151" y="339"/>
                    <a:pt x="151" y="339"/>
                    <a:pt x="151" y="339"/>
                  </a:cubicBezTo>
                  <a:cubicBezTo>
                    <a:pt x="151" y="414"/>
                    <a:pt x="151" y="414"/>
                    <a:pt x="151" y="414"/>
                  </a:cubicBezTo>
                  <a:cubicBezTo>
                    <a:pt x="69" y="414"/>
                    <a:pt x="69" y="414"/>
                    <a:pt x="69" y="414"/>
                  </a:cubicBezTo>
                  <a:lnTo>
                    <a:pt x="69" y="339"/>
                  </a:lnTo>
                  <a:close/>
                  <a:moveTo>
                    <a:pt x="69" y="428"/>
                  </a:moveTo>
                  <a:cubicBezTo>
                    <a:pt x="151" y="428"/>
                    <a:pt x="151" y="428"/>
                    <a:pt x="151" y="428"/>
                  </a:cubicBezTo>
                  <a:cubicBezTo>
                    <a:pt x="151" y="507"/>
                    <a:pt x="151" y="507"/>
                    <a:pt x="151" y="507"/>
                  </a:cubicBezTo>
                  <a:cubicBezTo>
                    <a:pt x="69" y="507"/>
                    <a:pt x="69" y="507"/>
                    <a:pt x="69" y="507"/>
                  </a:cubicBezTo>
                  <a:lnTo>
                    <a:pt x="69" y="4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B812792D-8AAF-4157-856B-4ADBA5E688B6}"/>
              </a:ext>
            </a:extLst>
          </p:cNvPr>
          <p:cNvGrpSpPr/>
          <p:nvPr/>
        </p:nvGrpSpPr>
        <p:grpSpPr>
          <a:xfrm>
            <a:off x="376095" y="2741011"/>
            <a:ext cx="4565143" cy="646331"/>
            <a:chOff x="433245" y="2912461"/>
            <a:chExt cx="4565143" cy="646331"/>
          </a:xfrm>
        </p:grpSpPr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B5C5C331-024E-4238-B83E-BA03A17FD077}"/>
                </a:ext>
              </a:extLst>
            </p:cNvPr>
            <p:cNvGrpSpPr/>
            <p:nvPr/>
          </p:nvGrpSpPr>
          <p:grpSpPr>
            <a:xfrm>
              <a:off x="433245" y="2912461"/>
              <a:ext cx="4565143" cy="646331"/>
              <a:chOff x="433245" y="2912461"/>
              <a:chExt cx="4565143" cy="646331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FF647136-D054-4684-A3F6-300679AC6606}"/>
                  </a:ext>
                </a:extLst>
              </p:cNvPr>
              <p:cNvSpPr/>
              <p:nvPr/>
            </p:nvSpPr>
            <p:spPr>
              <a:xfrm>
                <a:off x="1082709" y="2912461"/>
                <a:ext cx="3915679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800" dirty="0"/>
                  <a:t>Notification de la </a:t>
                </a:r>
                <a:r>
                  <a:rPr lang="en-US" sz="1800" dirty="0" err="1"/>
                  <a:t>prise</a:t>
                </a:r>
                <a:r>
                  <a:rPr lang="en-US" sz="1800" dirty="0"/>
                  <a:t> </a:t>
                </a:r>
                <a:r>
                  <a:rPr lang="en-US" sz="1800" dirty="0" err="1"/>
                  <a:t>en</a:t>
                </a:r>
                <a:r>
                  <a:rPr lang="en-US" sz="1800" dirty="0"/>
                  <a:t> </a:t>
                </a:r>
                <a:r>
                  <a:rPr lang="en-US" sz="1800" dirty="0" err="1"/>
                  <a:t>compte</a:t>
                </a:r>
                <a:r>
                  <a:rPr lang="en-US" sz="1800" dirty="0"/>
                  <a:t> de la </a:t>
                </a:r>
                <a:r>
                  <a:rPr lang="en-US" sz="1800" dirty="0" err="1"/>
                  <a:t>réponse</a:t>
                </a:r>
                <a:endParaRPr lang="en-US" sz="1800" dirty="0"/>
              </a:p>
            </p:txBody>
          </p:sp>
          <p:sp>
            <p:nvSpPr>
              <p:cNvPr id="64" name="Oval 4">
                <a:extLst>
                  <a:ext uri="{FF2B5EF4-FFF2-40B4-BE49-F238E27FC236}">
                    <a16:creationId xmlns:a16="http://schemas.microsoft.com/office/drawing/2014/main" id="{033513B0-54EE-4850-8F37-4A1C5CBDA7E4}"/>
                  </a:ext>
                </a:extLst>
              </p:cNvPr>
              <p:cNvSpPr/>
              <p:nvPr/>
            </p:nvSpPr>
            <p:spPr>
              <a:xfrm>
                <a:off x="433245" y="2914392"/>
                <a:ext cx="644400" cy="644400"/>
              </a:xfrm>
              <a:prstGeom prst="ellipse">
                <a:avLst/>
              </a:prstGeom>
              <a:solidFill>
                <a:srgbClr val="F49D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sp>
          <p:nvSpPr>
            <p:cNvPr id="75" name="Freeform 138">
              <a:extLst>
                <a:ext uri="{FF2B5EF4-FFF2-40B4-BE49-F238E27FC236}">
                  <a16:creationId xmlns:a16="http://schemas.microsoft.com/office/drawing/2014/main" id="{44E4D21E-2000-455D-9316-C6B9CDFEE2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867" y="3078485"/>
              <a:ext cx="360040" cy="316636"/>
            </a:xfrm>
            <a:custGeom>
              <a:avLst/>
              <a:gdLst>
                <a:gd name="T0" fmla="*/ 512 w 515"/>
                <a:gd name="T1" fmla="*/ 2 h 453"/>
                <a:gd name="T2" fmla="*/ 502 w 515"/>
                <a:gd name="T3" fmla="*/ 3 h 453"/>
                <a:gd name="T4" fmla="*/ 398 w 515"/>
                <a:gd name="T5" fmla="*/ 134 h 453"/>
                <a:gd name="T6" fmla="*/ 398 w 515"/>
                <a:gd name="T7" fmla="*/ 63 h 453"/>
                <a:gd name="T8" fmla="*/ 391 w 515"/>
                <a:gd name="T9" fmla="*/ 56 h 453"/>
                <a:gd name="T10" fmla="*/ 7 w 515"/>
                <a:gd name="T11" fmla="*/ 56 h 453"/>
                <a:gd name="T12" fmla="*/ 0 w 515"/>
                <a:gd name="T13" fmla="*/ 63 h 453"/>
                <a:gd name="T14" fmla="*/ 0 w 515"/>
                <a:gd name="T15" fmla="*/ 446 h 453"/>
                <a:gd name="T16" fmla="*/ 7 w 515"/>
                <a:gd name="T17" fmla="*/ 453 h 453"/>
                <a:gd name="T18" fmla="*/ 391 w 515"/>
                <a:gd name="T19" fmla="*/ 453 h 453"/>
                <a:gd name="T20" fmla="*/ 398 w 515"/>
                <a:gd name="T21" fmla="*/ 446 h 453"/>
                <a:gd name="T22" fmla="*/ 398 w 515"/>
                <a:gd name="T23" fmla="*/ 156 h 453"/>
                <a:gd name="T24" fmla="*/ 513 w 515"/>
                <a:gd name="T25" fmla="*/ 12 h 453"/>
                <a:gd name="T26" fmla="*/ 512 w 515"/>
                <a:gd name="T27" fmla="*/ 2 h 453"/>
                <a:gd name="T28" fmla="*/ 384 w 515"/>
                <a:gd name="T29" fmla="*/ 439 h 453"/>
                <a:gd name="T30" fmla="*/ 14 w 515"/>
                <a:gd name="T31" fmla="*/ 439 h 453"/>
                <a:gd name="T32" fmla="*/ 14 w 515"/>
                <a:gd name="T33" fmla="*/ 70 h 453"/>
                <a:gd name="T34" fmla="*/ 384 w 515"/>
                <a:gd name="T35" fmla="*/ 70 h 453"/>
                <a:gd name="T36" fmla="*/ 384 w 515"/>
                <a:gd name="T37" fmla="*/ 151 h 453"/>
                <a:gd name="T38" fmla="*/ 204 w 515"/>
                <a:gd name="T39" fmla="*/ 376 h 453"/>
                <a:gd name="T40" fmla="*/ 49 w 515"/>
                <a:gd name="T41" fmla="*/ 245 h 453"/>
                <a:gd name="T42" fmla="*/ 39 w 515"/>
                <a:gd name="T43" fmla="*/ 246 h 453"/>
                <a:gd name="T44" fmla="*/ 40 w 515"/>
                <a:gd name="T45" fmla="*/ 256 h 453"/>
                <a:gd name="T46" fmla="*/ 201 w 515"/>
                <a:gd name="T47" fmla="*/ 391 h 453"/>
                <a:gd name="T48" fmla="*/ 205 w 515"/>
                <a:gd name="T49" fmla="*/ 393 h 453"/>
                <a:gd name="T50" fmla="*/ 206 w 515"/>
                <a:gd name="T51" fmla="*/ 393 h 453"/>
                <a:gd name="T52" fmla="*/ 211 w 515"/>
                <a:gd name="T53" fmla="*/ 390 h 453"/>
                <a:gd name="T54" fmla="*/ 384 w 515"/>
                <a:gd name="T55" fmla="*/ 174 h 453"/>
                <a:gd name="T56" fmla="*/ 384 w 515"/>
                <a:gd name="T57" fmla="*/ 439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15" h="453">
                  <a:moveTo>
                    <a:pt x="512" y="2"/>
                  </a:moveTo>
                  <a:cubicBezTo>
                    <a:pt x="509" y="0"/>
                    <a:pt x="504" y="0"/>
                    <a:pt x="502" y="3"/>
                  </a:cubicBezTo>
                  <a:cubicBezTo>
                    <a:pt x="398" y="134"/>
                    <a:pt x="398" y="134"/>
                    <a:pt x="398" y="134"/>
                  </a:cubicBezTo>
                  <a:cubicBezTo>
                    <a:pt x="398" y="63"/>
                    <a:pt x="398" y="63"/>
                    <a:pt x="398" y="63"/>
                  </a:cubicBezTo>
                  <a:cubicBezTo>
                    <a:pt x="398" y="59"/>
                    <a:pt x="394" y="56"/>
                    <a:pt x="391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4" y="56"/>
                    <a:pt x="0" y="59"/>
                    <a:pt x="0" y="63"/>
                  </a:cubicBezTo>
                  <a:cubicBezTo>
                    <a:pt x="0" y="446"/>
                    <a:pt x="0" y="446"/>
                    <a:pt x="0" y="446"/>
                  </a:cubicBezTo>
                  <a:cubicBezTo>
                    <a:pt x="0" y="450"/>
                    <a:pt x="4" y="453"/>
                    <a:pt x="7" y="453"/>
                  </a:cubicBezTo>
                  <a:cubicBezTo>
                    <a:pt x="391" y="453"/>
                    <a:pt x="391" y="453"/>
                    <a:pt x="391" y="453"/>
                  </a:cubicBezTo>
                  <a:cubicBezTo>
                    <a:pt x="394" y="453"/>
                    <a:pt x="398" y="450"/>
                    <a:pt x="398" y="446"/>
                  </a:cubicBezTo>
                  <a:cubicBezTo>
                    <a:pt x="398" y="156"/>
                    <a:pt x="398" y="156"/>
                    <a:pt x="398" y="156"/>
                  </a:cubicBezTo>
                  <a:cubicBezTo>
                    <a:pt x="513" y="12"/>
                    <a:pt x="513" y="12"/>
                    <a:pt x="513" y="12"/>
                  </a:cubicBezTo>
                  <a:cubicBezTo>
                    <a:pt x="515" y="9"/>
                    <a:pt x="515" y="5"/>
                    <a:pt x="512" y="2"/>
                  </a:cubicBezTo>
                  <a:close/>
                  <a:moveTo>
                    <a:pt x="384" y="439"/>
                  </a:moveTo>
                  <a:cubicBezTo>
                    <a:pt x="14" y="439"/>
                    <a:pt x="14" y="439"/>
                    <a:pt x="14" y="439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384" y="70"/>
                    <a:pt x="384" y="70"/>
                    <a:pt x="384" y="70"/>
                  </a:cubicBezTo>
                  <a:cubicBezTo>
                    <a:pt x="384" y="151"/>
                    <a:pt x="384" y="151"/>
                    <a:pt x="384" y="151"/>
                  </a:cubicBezTo>
                  <a:cubicBezTo>
                    <a:pt x="204" y="376"/>
                    <a:pt x="204" y="376"/>
                    <a:pt x="204" y="376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6" y="243"/>
                    <a:pt x="42" y="243"/>
                    <a:pt x="39" y="246"/>
                  </a:cubicBezTo>
                  <a:cubicBezTo>
                    <a:pt x="37" y="249"/>
                    <a:pt x="37" y="253"/>
                    <a:pt x="40" y="256"/>
                  </a:cubicBezTo>
                  <a:cubicBezTo>
                    <a:pt x="201" y="391"/>
                    <a:pt x="201" y="391"/>
                    <a:pt x="201" y="391"/>
                  </a:cubicBezTo>
                  <a:cubicBezTo>
                    <a:pt x="202" y="392"/>
                    <a:pt x="204" y="393"/>
                    <a:pt x="205" y="393"/>
                  </a:cubicBezTo>
                  <a:cubicBezTo>
                    <a:pt x="206" y="393"/>
                    <a:pt x="206" y="393"/>
                    <a:pt x="206" y="393"/>
                  </a:cubicBezTo>
                  <a:cubicBezTo>
                    <a:pt x="208" y="393"/>
                    <a:pt x="210" y="392"/>
                    <a:pt x="211" y="390"/>
                  </a:cubicBezTo>
                  <a:cubicBezTo>
                    <a:pt x="384" y="174"/>
                    <a:pt x="384" y="174"/>
                    <a:pt x="384" y="174"/>
                  </a:cubicBezTo>
                  <a:lnTo>
                    <a:pt x="384" y="4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E427E34C-7E0D-42BC-B9F2-321406E4E5E2}"/>
              </a:ext>
            </a:extLst>
          </p:cNvPr>
          <p:cNvGrpSpPr/>
          <p:nvPr/>
        </p:nvGrpSpPr>
        <p:grpSpPr>
          <a:xfrm>
            <a:off x="379674" y="4188756"/>
            <a:ext cx="4407125" cy="644400"/>
            <a:chOff x="427299" y="4705565"/>
            <a:chExt cx="4407125" cy="644400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04F5CA3B-A5A4-4482-92F3-9A8959CAAA55}"/>
                </a:ext>
              </a:extLst>
            </p:cNvPr>
            <p:cNvGrpSpPr/>
            <p:nvPr/>
          </p:nvGrpSpPr>
          <p:grpSpPr>
            <a:xfrm>
              <a:off x="427299" y="4705565"/>
              <a:ext cx="4407125" cy="644400"/>
              <a:chOff x="427299" y="4705565"/>
              <a:chExt cx="4407125" cy="644400"/>
            </a:xfrm>
          </p:grpSpPr>
          <p:sp>
            <p:nvSpPr>
              <p:cNvPr id="125" name="Oval 34">
                <a:extLst>
                  <a:ext uri="{FF2B5EF4-FFF2-40B4-BE49-F238E27FC236}">
                    <a16:creationId xmlns:a16="http://schemas.microsoft.com/office/drawing/2014/main" id="{5BF51A9B-0CD1-49F2-9213-8C6587248EDF}"/>
                  </a:ext>
                </a:extLst>
              </p:cNvPr>
              <p:cNvSpPr/>
              <p:nvPr/>
            </p:nvSpPr>
            <p:spPr>
              <a:xfrm>
                <a:off x="427299" y="4705565"/>
                <a:ext cx="644400" cy="6444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C271E1C-DDF6-4E17-87E3-6273F12D5EF6}"/>
                  </a:ext>
                </a:extLst>
              </p:cNvPr>
              <p:cNvSpPr/>
              <p:nvPr/>
            </p:nvSpPr>
            <p:spPr>
              <a:xfrm>
                <a:off x="918745" y="4824893"/>
                <a:ext cx="3915679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 err="1"/>
                  <a:t>Visualiser</a:t>
                </a:r>
                <a:r>
                  <a:rPr lang="en-US" sz="1800" dirty="0"/>
                  <a:t> la </a:t>
                </a:r>
                <a:r>
                  <a:rPr lang="en-US" sz="1800" dirty="0" err="1"/>
                  <a:t>liste</a:t>
                </a:r>
                <a:r>
                  <a:rPr lang="en-US" sz="1800" dirty="0"/>
                  <a:t> des </a:t>
                </a:r>
                <a:r>
                  <a:rPr lang="en-US" sz="1800" dirty="0" err="1"/>
                  <a:t>commentaires</a:t>
                </a:r>
                <a:endParaRPr lang="en-US" sz="1800" dirty="0"/>
              </a:p>
            </p:txBody>
          </p:sp>
        </p:grpSp>
        <p:grpSp>
          <p:nvGrpSpPr>
            <p:cNvPr id="85" name="Group 4">
              <a:extLst>
                <a:ext uri="{FF2B5EF4-FFF2-40B4-BE49-F238E27FC236}">
                  <a16:creationId xmlns:a16="http://schemas.microsoft.com/office/drawing/2014/main" id="{DB710A1D-D347-47F2-80B5-23107605A6A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17569" y="4833539"/>
              <a:ext cx="274805" cy="369182"/>
              <a:chOff x="606" y="1800"/>
              <a:chExt cx="198" cy="266"/>
            </a:xfrm>
            <a:solidFill>
              <a:srgbClr val="FFFFFF"/>
            </a:solidFill>
          </p:grpSpPr>
          <p:sp>
            <p:nvSpPr>
              <p:cNvPr id="86" name="Freeform 43">
                <a:extLst>
                  <a:ext uri="{FF2B5EF4-FFF2-40B4-BE49-F238E27FC236}">
                    <a16:creationId xmlns:a16="http://schemas.microsoft.com/office/drawing/2014/main" id="{ABF4F7C5-5402-45A2-BB05-CC644ABDA0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" y="1800"/>
                <a:ext cx="198" cy="266"/>
              </a:xfrm>
              <a:custGeom>
                <a:avLst/>
                <a:gdLst>
                  <a:gd name="T0" fmla="*/ 472 w 479"/>
                  <a:gd name="T1" fmla="*/ 29 h 642"/>
                  <a:gd name="T2" fmla="*/ 406 w 479"/>
                  <a:gd name="T3" fmla="*/ 29 h 642"/>
                  <a:gd name="T4" fmla="*/ 406 w 479"/>
                  <a:gd name="T5" fmla="*/ 7 h 642"/>
                  <a:gd name="T6" fmla="*/ 399 w 479"/>
                  <a:gd name="T7" fmla="*/ 0 h 642"/>
                  <a:gd name="T8" fmla="*/ 392 w 479"/>
                  <a:gd name="T9" fmla="*/ 7 h 642"/>
                  <a:gd name="T10" fmla="*/ 392 w 479"/>
                  <a:gd name="T11" fmla="*/ 66 h 642"/>
                  <a:gd name="T12" fmla="*/ 399 w 479"/>
                  <a:gd name="T13" fmla="*/ 73 h 642"/>
                  <a:gd name="T14" fmla="*/ 406 w 479"/>
                  <a:gd name="T15" fmla="*/ 66 h 642"/>
                  <a:gd name="T16" fmla="*/ 406 w 479"/>
                  <a:gd name="T17" fmla="*/ 43 h 642"/>
                  <a:gd name="T18" fmla="*/ 465 w 479"/>
                  <a:gd name="T19" fmla="*/ 43 h 642"/>
                  <a:gd name="T20" fmla="*/ 465 w 479"/>
                  <a:gd name="T21" fmla="*/ 628 h 642"/>
                  <a:gd name="T22" fmla="*/ 14 w 479"/>
                  <a:gd name="T23" fmla="*/ 628 h 642"/>
                  <a:gd name="T24" fmla="*/ 14 w 479"/>
                  <a:gd name="T25" fmla="*/ 43 h 642"/>
                  <a:gd name="T26" fmla="*/ 51 w 479"/>
                  <a:gd name="T27" fmla="*/ 43 h 642"/>
                  <a:gd name="T28" fmla="*/ 58 w 479"/>
                  <a:gd name="T29" fmla="*/ 36 h 642"/>
                  <a:gd name="T30" fmla="*/ 51 w 479"/>
                  <a:gd name="T31" fmla="*/ 29 h 642"/>
                  <a:gd name="T32" fmla="*/ 7 w 479"/>
                  <a:gd name="T33" fmla="*/ 29 h 642"/>
                  <a:gd name="T34" fmla="*/ 0 w 479"/>
                  <a:gd name="T35" fmla="*/ 36 h 642"/>
                  <a:gd name="T36" fmla="*/ 0 w 479"/>
                  <a:gd name="T37" fmla="*/ 635 h 642"/>
                  <a:gd name="T38" fmla="*/ 7 w 479"/>
                  <a:gd name="T39" fmla="*/ 642 h 642"/>
                  <a:gd name="T40" fmla="*/ 472 w 479"/>
                  <a:gd name="T41" fmla="*/ 642 h 642"/>
                  <a:gd name="T42" fmla="*/ 479 w 479"/>
                  <a:gd name="T43" fmla="*/ 635 h 642"/>
                  <a:gd name="T44" fmla="*/ 479 w 479"/>
                  <a:gd name="T45" fmla="*/ 36 h 642"/>
                  <a:gd name="T46" fmla="*/ 472 w 479"/>
                  <a:gd name="T47" fmla="*/ 29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9" h="642">
                    <a:moveTo>
                      <a:pt x="472" y="29"/>
                    </a:moveTo>
                    <a:cubicBezTo>
                      <a:pt x="406" y="29"/>
                      <a:pt x="406" y="29"/>
                      <a:pt x="406" y="29"/>
                    </a:cubicBezTo>
                    <a:cubicBezTo>
                      <a:pt x="406" y="7"/>
                      <a:pt x="406" y="7"/>
                      <a:pt x="406" y="7"/>
                    </a:cubicBezTo>
                    <a:cubicBezTo>
                      <a:pt x="406" y="3"/>
                      <a:pt x="403" y="0"/>
                      <a:pt x="399" y="0"/>
                    </a:cubicBezTo>
                    <a:cubicBezTo>
                      <a:pt x="395" y="0"/>
                      <a:pt x="392" y="3"/>
                      <a:pt x="392" y="7"/>
                    </a:cubicBezTo>
                    <a:cubicBezTo>
                      <a:pt x="392" y="66"/>
                      <a:pt x="392" y="66"/>
                      <a:pt x="392" y="66"/>
                    </a:cubicBezTo>
                    <a:cubicBezTo>
                      <a:pt x="392" y="70"/>
                      <a:pt x="395" y="73"/>
                      <a:pt x="399" y="73"/>
                    </a:cubicBezTo>
                    <a:cubicBezTo>
                      <a:pt x="403" y="73"/>
                      <a:pt x="406" y="70"/>
                      <a:pt x="406" y="66"/>
                    </a:cubicBezTo>
                    <a:cubicBezTo>
                      <a:pt x="406" y="43"/>
                      <a:pt x="406" y="43"/>
                      <a:pt x="406" y="43"/>
                    </a:cubicBezTo>
                    <a:cubicBezTo>
                      <a:pt x="465" y="43"/>
                      <a:pt x="465" y="43"/>
                      <a:pt x="465" y="43"/>
                    </a:cubicBezTo>
                    <a:cubicBezTo>
                      <a:pt x="465" y="628"/>
                      <a:pt x="465" y="628"/>
                      <a:pt x="465" y="628"/>
                    </a:cubicBezTo>
                    <a:cubicBezTo>
                      <a:pt x="14" y="628"/>
                      <a:pt x="14" y="628"/>
                      <a:pt x="14" y="628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51" y="43"/>
                      <a:pt x="51" y="43"/>
                      <a:pt x="51" y="43"/>
                    </a:cubicBezTo>
                    <a:cubicBezTo>
                      <a:pt x="54" y="43"/>
                      <a:pt x="58" y="40"/>
                      <a:pt x="58" y="36"/>
                    </a:cubicBezTo>
                    <a:cubicBezTo>
                      <a:pt x="58" y="33"/>
                      <a:pt x="54" y="29"/>
                      <a:pt x="51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4" y="29"/>
                      <a:pt x="0" y="33"/>
                      <a:pt x="0" y="36"/>
                    </a:cubicBezTo>
                    <a:cubicBezTo>
                      <a:pt x="0" y="635"/>
                      <a:pt x="0" y="635"/>
                      <a:pt x="0" y="635"/>
                    </a:cubicBezTo>
                    <a:cubicBezTo>
                      <a:pt x="0" y="639"/>
                      <a:pt x="4" y="642"/>
                      <a:pt x="7" y="642"/>
                    </a:cubicBezTo>
                    <a:cubicBezTo>
                      <a:pt x="472" y="642"/>
                      <a:pt x="472" y="642"/>
                      <a:pt x="472" y="642"/>
                    </a:cubicBezTo>
                    <a:cubicBezTo>
                      <a:pt x="476" y="642"/>
                      <a:pt x="479" y="639"/>
                      <a:pt x="479" y="635"/>
                    </a:cubicBezTo>
                    <a:cubicBezTo>
                      <a:pt x="479" y="36"/>
                      <a:pt x="479" y="36"/>
                      <a:pt x="479" y="36"/>
                    </a:cubicBezTo>
                    <a:cubicBezTo>
                      <a:pt x="479" y="33"/>
                      <a:pt x="476" y="29"/>
                      <a:pt x="472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7" name="Freeform 44">
                <a:extLst>
                  <a:ext uri="{FF2B5EF4-FFF2-40B4-BE49-F238E27FC236}">
                    <a16:creationId xmlns:a16="http://schemas.microsoft.com/office/drawing/2014/main" id="{51DFBA94-E866-4BB4-8FDA-407114C0E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8" name="Freeform 45">
                <a:extLst>
                  <a:ext uri="{FF2B5EF4-FFF2-40B4-BE49-F238E27FC236}">
                    <a16:creationId xmlns:a16="http://schemas.microsoft.com/office/drawing/2014/main" id="{5EC381CF-34FE-4820-B7D3-420FA6653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9" name="Freeform 46">
                <a:extLst>
                  <a:ext uri="{FF2B5EF4-FFF2-40B4-BE49-F238E27FC236}">
                    <a16:creationId xmlns:a16="http://schemas.microsoft.com/office/drawing/2014/main" id="{23EC2918-A816-45E7-9CE7-28F423C2F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0" name="Freeform 47">
                <a:extLst>
                  <a:ext uri="{FF2B5EF4-FFF2-40B4-BE49-F238E27FC236}">
                    <a16:creationId xmlns:a16="http://schemas.microsoft.com/office/drawing/2014/main" id="{7B09088A-08C5-4CB8-BA2C-32D1B54E5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4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0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39" y="43"/>
                      <a:pt x="43" y="40"/>
                      <a:pt x="43" y="36"/>
                    </a:cubicBezTo>
                    <a:cubicBezTo>
                      <a:pt x="43" y="33"/>
                      <a:pt x="39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0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1" name="Freeform 48">
                <a:extLst>
                  <a:ext uri="{FF2B5EF4-FFF2-40B4-BE49-F238E27FC236}">
                    <a16:creationId xmlns:a16="http://schemas.microsoft.com/office/drawing/2014/main" id="{E80A5BB9-A259-47C3-AF15-4768F724C1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DF58713A-B92A-44C2-AF3B-DD3C7DCB4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" y="1800"/>
                <a:ext cx="17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8736D5A4-E6AC-445C-815C-A31AB05BD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2027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076ACF29-9136-43B5-9FD1-9F0435C9A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2002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dirty="0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FF1A4BE6-074D-49EF-B644-F9D7C09409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978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3DD81228-23E4-458A-9E4A-6D410A9C3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953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0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0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8CA2C183-68EC-4E39-B005-27D667833E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928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4ABB8CF2-0D7F-4CDE-A3F3-CC98FDEA7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904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00D6C32E-50D8-49D9-B079-2DC4D2B5F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879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40753872-D277-4324-8084-293787B9F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" y="1855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D47EED09-83DE-4F7E-A1F2-AFD1F78F6BE0}"/>
              </a:ext>
            </a:extLst>
          </p:cNvPr>
          <p:cNvGrpSpPr/>
          <p:nvPr/>
        </p:nvGrpSpPr>
        <p:grpSpPr>
          <a:xfrm>
            <a:off x="380889" y="2027684"/>
            <a:ext cx="4549071" cy="645232"/>
            <a:chOff x="427349" y="2223074"/>
            <a:chExt cx="4549071" cy="645232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68A3097F-F984-48F1-9CB0-E112DB2FCA60}"/>
                </a:ext>
              </a:extLst>
            </p:cNvPr>
            <p:cNvGrpSpPr/>
            <p:nvPr/>
          </p:nvGrpSpPr>
          <p:grpSpPr>
            <a:xfrm>
              <a:off x="427349" y="2223074"/>
              <a:ext cx="4549071" cy="645232"/>
              <a:chOff x="427349" y="2223074"/>
              <a:chExt cx="4549071" cy="645232"/>
            </a:xfrm>
          </p:grpSpPr>
          <p:sp>
            <p:nvSpPr>
              <p:cNvPr id="49" name="Oval 33">
                <a:extLst>
                  <a:ext uri="{FF2B5EF4-FFF2-40B4-BE49-F238E27FC236}">
                    <a16:creationId xmlns:a16="http://schemas.microsoft.com/office/drawing/2014/main" id="{8D4D2D91-9EFD-40A0-A407-F477AFFAC294}"/>
                  </a:ext>
                </a:extLst>
              </p:cNvPr>
              <p:cNvSpPr/>
              <p:nvPr/>
            </p:nvSpPr>
            <p:spPr>
              <a:xfrm flipH="1">
                <a:off x="427349" y="2223074"/>
                <a:ext cx="645232" cy="645232"/>
              </a:xfrm>
              <a:prstGeom prst="ellipse">
                <a:avLst/>
              </a:prstGeom>
              <a:solidFill>
                <a:srgbClr val="6ABCC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887B7287-C20C-4F47-B4A7-B40C2FD1D5CF}"/>
                  </a:ext>
                </a:extLst>
              </p:cNvPr>
              <p:cNvSpPr/>
              <p:nvPr/>
            </p:nvSpPr>
            <p:spPr>
              <a:xfrm>
                <a:off x="1060741" y="2377980"/>
                <a:ext cx="3915679" cy="3416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800" dirty="0" err="1"/>
                  <a:t>Visualiser</a:t>
                </a:r>
                <a:r>
                  <a:rPr lang="en-US" sz="1800" dirty="0"/>
                  <a:t> les </a:t>
                </a:r>
                <a:r>
                  <a:rPr lang="en-US" sz="1800" dirty="0" err="1"/>
                  <a:t>indicateurs</a:t>
                </a:r>
                <a:r>
                  <a:rPr lang="en-US" sz="1800" dirty="0"/>
                  <a:t> du </a:t>
                </a:r>
                <a:r>
                  <a:rPr lang="en-US" sz="1800" dirty="0" err="1"/>
                  <a:t>sondage</a:t>
                </a:r>
                <a:endParaRPr lang="en-US" sz="1800" dirty="0"/>
              </a:p>
            </p:txBody>
          </p:sp>
        </p:grp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F353EE86-657D-43A5-AB6F-038CE762E3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4198" y="2420316"/>
              <a:ext cx="349753" cy="252600"/>
            </a:xfrm>
            <a:custGeom>
              <a:avLst/>
              <a:gdLst>
                <a:gd name="T0" fmla="*/ 611 w 618"/>
                <a:gd name="T1" fmla="*/ 447 h 447"/>
                <a:gd name="T2" fmla="*/ 450 w 618"/>
                <a:gd name="T3" fmla="*/ 447 h 447"/>
                <a:gd name="T4" fmla="*/ 443 w 618"/>
                <a:gd name="T5" fmla="*/ 440 h 447"/>
                <a:gd name="T6" fmla="*/ 443 w 618"/>
                <a:gd name="T7" fmla="*/ 7 h 447"/>
                <a:gd name="T8" fmla="*/ 450 w 618"/>
                <a:gd name="T9" fmla="*/ 0 h 447"/>
                <a:gd name="T10" fmla="*/ 611 w 618"/>
                <a:gd name="T11" fmla="*/ 0 h 447"/>
                <a:gd name="T12" fmla="*/ 618 w 618"/>
                <a:gd name="T13" fmla="*/ 7 h 447"/>
                <a:gd name="T14" fmla="*/ 618 w 618"/>
                <a:gd name="T15" fmla="*/ 440 h 447"/>
                <a:gd name="T16" fmla="*/ 611 w 618"/>
                <a:gd name="T17" fmla="*/ 447 h 447"/>
                <a:gd name="T18" fmla="*/ 457 w 618"/>
                <a:gd name="T19" fmla="*/ 433 h 447"/>
                <a:gd name="T20" fmla="*/ 604 w 618"/>
                <a:gd name="T21" fmla="*/ 433 h 447"/>
                <a:gd name="T22" fmla="*/ 604 w 618"/>
                <a:gd name="T23" fmla="*/ 14 h 447"/>
                <a:gd name="T24" fmla="*/ 457 w 618"/>
                <a:gd name="T25" fmla="*/ 14 h 447"/>
                <a:gd name="T26" fmla="*/ 457 w 618"/>
                <a:gd name="T27" fmla="*/ 433 h 447"/>
                <a:gd name="T28" fmla="*/ 389 w 618"/>
                <a:gd name="T29" fmla="*/ 447 h 447"/>
                <a:gd name="T30" fmla="*/ 228 w 618"/>
                <a:gd name="T31" fmla="*/ 447 h 447"/>
                <a:gd name="T32" fmla="*/ 221 w 618"/>
                <a:gd name="T33" fmla="*/ 440 h 447"/>
                <a:gd name="T34" fmla="*/ 221 w 618"/>
                <a:gd name="T35" fmla="*/ 110 h 447"/>
                <a:gd name="T36" fmla="*/ 228 w 618"/>
                <a:gd name="T37" fmla="*/ 103 h 447"/>
                <a:gd name="T38" fmla="*/ 389 w 618"/>
                <a:gd name="T39" fmla="*/ 103 h 447"/>
                <a:gd name="T40" fmla="*/ 396 w 618"/>
                <a:gd name="T41" fmla="*/ 110 h 447"/>
                <a:gd name="T42" fmla="*/ 396 w 618"/>
                <a:gd name="T43" fmla="*/ 440 h 447"/>
                <a:gd name="T44" fmla="*/ 389 w 618"/>
                <a:gd name="T45" fmla="*/ 447 h 447"/>
                <a:gd name="T46" fmla="*/ 235 w 618"/>
                <a:gd name="T47" fmla="*/ 433 h 447"/>
                <a:gd name="T48" fmla="*/ 382 w 618"/>
                <a:gd name="T49" fmla="*/ 433 h 447"/>
                <a:gd name="T50" fmla="*/ 382 w 618"/>
                <a:gd name="T51" fmla="*/ 117 h 447"/>
                <a:gd name="T52" fmla="*/ 235 w 618"/>
                <a:gd name="T53" fmla="*/ 117 h 447"/>
                <a:gd name="T54" fmla="*/ 235 w 618"/>
                <a:gd name="T55" fmla="*/ 433 h 447"/>
                <a:gd name="T56" fmla="*/ 168 w 618"/>
                <a:gd name="T57" fmla="*/ 447 h 447"/>
                <a:gd name="T58" fmla="*/ 7 w 618"/>
                <a:gd name="T59" fmla="*/ 447 h 447"/>
                <a:gd name="T60" fmla="*/ 0 w 618"/>
                <a:gd name="T61" fmla="*/ 440 h 447"/>
                <a:gd name="T62" fmla="*/ 0 w 618"/>
                <a:gd name="T63" fmla="*/ 224 h 447"/>
                <a:gd name="T64" fmla="*/ 7 w 618"/>
                <a:gd name="T65" fmla="*/ 217 h 447"/>
                <a:gd name="T66" fmla="*/ 168 w 618"/>
                <a:gd name="T67" fmla="*/ 217 h 447"/>
                <a:gd name="T68" fmla="*/ 175 w 618"/>
                <a:gd name="T69" fmla="*/ 224 h 447"/>
                <a:gd name="T70" fmla="*/ 175 w 618"/>
                <a:gd name="T71" fmla="*/ 440 h 447"/>
                <a:gd name="T72" fmla="*/ 168 w 618"/>
                <a:gd name="T73" fmla="*/ 447 h 447"/>
                <a:gd name="T74" fmla="*/ 14 w 618"/>
                <a:gd name="T75" fmla="*/ 433 h 447"/>
                <a:gd name="T76" fmla="*/ 161 w 618"/>
                <a:gd name="T77" fmla="*/ 433 h 447"/>
                <a:gd name="T78" fmla="*/ 161 w 618"/>
                <a:gd name="T79" fmla="*/ 231 h 447"/>
                <a:gd name="T80" fmla="*/ 14 w 618"/>
                <a:gd name="T81" fmla="*/ 231 h 447"/>
                <a:gd name="T82" fmla="*/ 14 w 618"/>
                <a:gd name="T83" fmla="*/ 43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18" h="447">
                  <a:moveTo>
                    <a:pt x="611" y="447"/>
                  </a:moveTo>
                  <a:cubicBezTo>
                    <a:pt x="450" y="447"/>
                    <a:pt x="450" y="447"/>
                    <a:pt x="450" y="447"/>
                  </a:cubicBezTo>
                  <a:cubicBezTo>
                    <a:pt x="446" y="447"/>
                    <a:pt x="443" y="444"/>
                    <a:pt x="443" y="440"/>
                  </a:cubicBezTo>
                  <a:cubicBezTo>
                    <a:pt x="443" y="7"/>
                    <a:pt x="443" y="7"/>
                    <a:pt x="443" y="7"/>
                  </a:cubicBezTo>
                  <a:cubicBezTo>
                    <a:pt x="443" y="3"/>
                    <a:pt x="446" y="0"/>
                    <a:pt x="450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15" y="0"/>
                    <a:pt x="618" y="3"/>
                    <a:pt x="618" y="7"/>
                  </a:cubicBezTo>
                  <a:cubicBezTo>
                    <a:pt x="618" y="440"/>
                    <a:pt x="618" y="440"/>
                    <a:pt x="618" y="440"/>
                  </a:cubicBezTo>
                  <a:cubicBezTo>
                    <a:pt x="618" y="444"/>
                    <a:pt x="615" y="447"/>
                    <a:pt x="611" y="447"/>
                  </a:cubicBezTo>
                  <a:close/>
                  <a:moveTo>
                    <a:pt x="457" y="433"/>
                  </a:moveTo>
                  <a:cubicBezTo>
                    <a:pt x="604" y="433"/>
                    <a:pt x="604" y="433"/>
                    <a:pt x="604" y="433"/>
                  </a:cubicBezTo>
                  <a:cubicBezTo>
                    <a:pt x="604" y="14"/>
                    <a:pt x="604" y="14"/>
                    <a:pt x="604" y="14"/>
                  </a:cubicBezTo>
                  <a:cubicBezTo>
                    <a:pt x="457" y="14"/>
                    <a:pt x="457" y="14"/>
                    <a:pt x="457" y="14"/>
                  </a:cubicBezTo>
                  <a:lnTo>
                    <a:pt x="457" y="433"/>
                  </a:lnTo>
                  <a:close/>
                  <a:moveTo>
                    <a:pt x="389" y="447"/>
                  </a:moveTo>
                  <a:cubicBezTo>
                    <a:pt x="228" y="447"/>
                    <a:pt x="228" y="447"/>
                    <a:pt x="228" y="447"/>
                  </a:cubicBezTo>
                  <a:cubicBezTo>
                    <a:pt x="225" y="447"/>
                    <a:pt x="221" y="444"/>
                    <a:pt x="221" y="440"/>
                  </a:cubicBezTo>
                  <a:cubicBezTo>
                    <a:pt x="221" y="110"/>
                    <a:pt x="221" y="110"/>
                    <a:pt x="221" y="110"/>
                  </a:cubicBezTo>
                  <a:cubicBezTo>
                    <a:pt x="221" y="106"/>
                    <a:pt x="225" y="103"/>
                    <a:pt x="228" y="103"/>
                  </a:cubicBezTo>
                  <a:cubicBezTo>
                    <a:pt x="389" y="103"/>
                    <a:pt x="389" y="103"/>
                    <a:pt x="389" y="103"/>
                  </a:cubicBezTo>
                  <a:cubicBezTo>
                    <a:pt x="393" y="103"/>
                    <a:pt x="396" y="106"/>
                    <a:pt x="396" y="110"/>
                  </a:cubicBezTo>
                  <a:cubicBezTo>
                    <a:pt x="396" y="440"/>
                    <a:pt x="396" y="440"/>
                    <a:pt x="396" y="440"/>
                  </a:cubicBezTo>
                  <a:cubicBezTo>
                    <a:pt x="396" y="444"/>
                    <a:pt x="393" y="447"/>
                    <a:pt x="389" y="447"/>
                  </a:cubicBezTo>
                  <a:close/>
                  <a:moveTo>
                    <a:pt x="235" y="433"/>
                  </a:moveTo>
                  <a:cubicBezTo>
                    <a:pt x="382" y="433"/>
                    <a:pt x="382" y="433"/>
                    <a:pt x="382" y="433"/>
                  </a:cubicBezTo>
                  <a:cubicBezTo>
                    <a:pt x="382" y="117"/>
                    <a:pt x="382" y="117"/>
                    <a:pt x="382" y="117"/>
                  </a:cubicBezTo>
                  <a:cubicBezTo>
                    <a:pt x="235" y="117"/>
                    <a:pt x="235" y="117"/>
                    <a:pt x="235" y="117"/>
                  </a:cubicBezTo>
                  <a:lnTo>
                    <a:pt x="235" y="433"/>
                  </a:lnTo>
                  <a:close/>
                  <a:moveTo>
                    <a:pt x="168" y="447"/>
                  </a:moveTo>
                  <a:cubicBezTo>
                    <a:pt x="7" y="447"/>
                    <a:pt x="7" y="447"/>
                    <a:pt x="7" y="447"/>
                  </a:cubicBezTo>
                  <a:cubicBezTo>
                    <a:pt x="3" y="447"/>
                    <a:pt x="0" y="444"/>
                    <a:pt x="0" y="44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220"/>
                    <a:pt x="3" y="217"/>
                    <a:pt x="7" y="217"/>
                  </a:cubicBezTo>
                  <a:cubicBezTo>
                    <a:pt x="168" y="217"/>
                    <a:pt x="168" y="217"/>
                    <a:pt x="168" y="217"/>
                  </a:cubicBezTo>
                  <a:cubicBezTo>
                    <a:pt x="172" y="217"/>
                    <a:pt x="175" y="220"/>
                    <a:pt x="175" y="224"/>
                  </a:cubicBezTo>
                  <a:cubicBezTo>
                    <a:pt x="175" y="440"/>
                    <a:pt x="175" y="440"/>
                    <a:pt x="175" y="440"/>
                  </a:cubicBezTo>
                  <a:cubicBezTo>
                    <a:pt x="175" y="444"/>
                    <a:pt x="172" y="447"/>
                    <a:pt x="168" y="447"/>
                  </a:cubicBezTo>
                  <a:close/>
                  <a:moveTo>
                    <a:pt x="14" y="433"/>
                  </a:moveTo>
                  <a:cubicBezTo>
                    <a:pt x="161" y="433"/>
                    <a:pt x="161" y="433"/>
                    <a:pt x="161" y="433"/>
                  </a:cubicBezTo>
                  <a:cubicBezTo>
                    <a:pt x="161" y="231"/>
                    <a:pt x="161" y="231"/>
                    <a:pt x="161" y="231"/>
                  </a:cubicBezTo>
                  <a:cubicBezTo>
                    <a:pt x="14" y="231"/>
                    <a:pt x="14" y="231"/>
                    <a:pt x="14" y="231"/>
                  </a:cubicBezTo>
                  <a:lnTo>
                    <a:pt x="14" y="4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</p:spTree>
    <p:extLst>
      <p:ext uri="{BB962C8B-B14F-4D97-AF65-F5344CB8AC3E}">
        <p14:creationId xmlns:p14="http://schemas.microsoft.com/office/powerpoint/2010/main" val="1177830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2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 p14:presetBounceEnd="6875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0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6875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4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5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6875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18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19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 p14:presetBounceEnd="6875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750">
                                          <p:cBhvr additive="base">
                                            <p:cTn id="22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750">
                                          <p:cBhvr additive="base">
                                            <p:cTn id="23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57" grpId="0" animBg="1"/>
          <p:bldP spid="58" grpId="0" animBg="1"/>
          <p:bldP spid="59" grpId="0" animBg="1"/>
          <p:bldP spid="72" grpId="0" animBg="1"/>
          <p:bldP spid="1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2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3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57" grpId="0" animBg="1"/>
          <p:bldP spid="58" grpId="0" animBg="1"/>
          <p:bldP spid="59" grpId="0" animBg="1"/>
          <p:bldP spid="72" grpId="0" animBg="1"/>
          <p:bldP spid="134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26">
            <a:extLst>
              <a:ext uri="{FF2B5EF4-FFF2-40B4-BE49-F238E27FC236}">
                <a16:creationId xmlns:a16="http://schemas.microsoft.com/office/drawing/2014/main" id="{01E0915C-E8D6-4B4A-A667-776DB38891D5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5" name="TextBox 54"/>
          <p:cNvSpPr txBox="1"/>
          <p:nvPr/>
        </p:nvSpPr>
        <p:spPr>
          <a:xfrm>
            <a:off x="1351588" y="384847"/>
            <a:ext cx="94888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PROXIBANQUE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6E425270-87E9-4D8A-9326-AA7336F15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765" y="1773179"/>
            <a:ext cx="2251821" cy="1679930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CE171AC7-DE35-4512-A81E-9BD408B94CE1}"/>
              </a:ext>
            </a:extLst>
          </p:cNvPr>
          <p:cNvGrpSpPr/>
          <p:nvPr/>
        </p:nvGrpSpPr>
        <p:grpSpPr>
          <a:xfrm>
            <a:off x="5300134" y="6999381"/>
            <a:ext cx="5098472" cy="7721600"/>
            <a:chOff x="5300134" y="1897492"/>
            <a:chExt cx="5098472" cy="7721600"/>
          </a:xfrm>
        </p:grpSpPr>
        <p:sp>
          <p:nvSpPr>
            <p:cNvPr id="20" name="TextBox 19"/>
            <p:cNvSpPr txBox="1"/>
            <p:nvPr/>
          </p:nvSpPr>
          <p:spPr>
            <a:xfrm>
              <a:off x="5300134" y="2192580"/>
              <a:ext cx="3996273" cy="420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133" dirty="0" err="1"/>
                <a:t>Fondée</a:t>
              </a:r>
              <a:r>
                <a:rPr lang="en-US" sz="2133" dirty="0"/>
                <a:t> </a:t>
              </a:r>
              <a:r>
                <a:rPr lang="en-US" sz="2133" dirty="0" err="1"/>
                <a:t>en</a:t>
              </a:r>
              <a:r>
                <a:rPr lang="en-US" sz="2133" dirty="0"/>
                <a:t> 1890 </a:t>
              </a: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9619223" y="1897492"/>
              <a:ext cx="504064" cy="7721600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33" name="Oval 32"/>
            <p:cNvSpPr/>
            <p:nvPr/>
          </p:nvSpPr>
          <p:spPr>
            <a:xfrm>
              <a:off x="9364133" y="1897495"/>
              <a:ext cx="1034473" cy="10344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pic>
          <p:nvPicPr>
            <p:cNvPr id="25" name="Picture 18">
              <a:extLst>
                <a:ext uri="{FF2B5EF4-FFF2-40B4-BE49-F238E27FC236}">
                  <a16:creationId xmlns:a16="http://schemas.microsoft.com/office/drawing/2014/main" id="{A3124BE6-06E3-4A1B-B1A3-3DB0B545A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09798" y="2041184"/>
              <a:ext cx="588094" cy="66441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34B56F56-FACE-47B3-A55B-15167B68D2D8}"/>
              </a:ext>
            </a:extLst>
          </p:cNvPr>
          <p:cNvGrpSpPr/>
          <p:nvPr/>
        </p:nvGrpSpPr>
        <p:grpSpPr>
          <a:xfrm>
            <a:off x="5300130" y="8037443"/>
            <a:ext cx="3933668" cy="6841067"/>
            <a:chOff x="5300134" y="3184425"/>
            <a:chExt cx="3933668" cy="6841067"/>
          </a:xfrm>
        </p:grpSpPr>
        <p:sp>
          <p:nvSpPr>
            <p:cNvPr id="21" name="TextBox 20"/>
            <p:cNvSpPr txBox="1"/>
            <p:nvPr/>
          </p:nvSpPr>
          <p:spPr>
            <a:xfrm>
              <a:off x="5300134" y="3306805"/>
              <a:ext cx="2814013" cy="747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130" dirty="0"/>
                <a:t>952 </a:t>
              </a:r>
              <a:r>
                <a:rPr lang="en-US" sz="2130" dirty="0" err="1"/>
                <a:t>agences</a:t>
              </a:r>
              <a:r>
                <a:rPr lang="en-US" sz="2130" dirty="0"/>
                <a:t> </a:t>
              </a:r>
              <a:r>
                <a:rPr lang="en-US" sz="2130" dirty="0" err="1"/>
                <a:t>réparties</a:t>
              </a:r>
              <a:r>
                <a:rPr lang="en-US" sz="2130" dirty="0"/>
                <a:t> </a:t>
              </a:r>
              <a:r>
                <a:rPr lang="en-US" sz="2130" dirty="0" err="1"/>
                <a:t>en</a:t>
              </a:r>
              <a:r>
                <a:rPr lang="en-US" sz="2130" dirty="0"/>
                <a:t> </a:t>
              </a:r>
              <a:r>
                <a:rPr lang="en-US" sz="2130" dirty="0" err="1"/>
                <a:t>france</a:t>
              </a:r>
              <a:endParaRPr lang="en-US" sz="2130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8199329" y="3184425"/>
              <a:ext cx="1034473" cy="6841067"/>
              <a:chOff x="6406155" y="1314448"/>
              <a:chExt cx="822960" cy="5442303"/>
            </a:xfrm>
            <a:solidFill>
              <a:schemeClr val="accent5"/>
            </a:solidFill>
          </p:grpSpPr>
          <p:sp>
            <p:nvSpPr>
              <p:cNvPr id="42" name="Rounded Rectangle 41"/>
              <p:cNvSpPr/>
              <p:nvPr/>
            </p:nvSpPr>
            <p:spPr>
              <a:xfrm>
                <a:off x="6609085" y="1314448"/>
                <a:ext cx="401001" cy="544230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406152" y="1314450"/>
                <a:ext cx="822960" cy="822960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pic>
          <p:nvPicPr>
            <p:cNvPr id="26" name="Picture 35">
              <a:extLst>
                <a:ext uri="{FF2B5EF4-FFF2-40B4-BE49-F238E27FC236}">
                  <a16:creationId xmlns:a16="http://schemas.microsoft.com/office/drawing/2014/main" id="{038ABC39-F717-40DE-9866-4BEBD5FD8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79140" y="3370008"/>
              <a:ext cx="659957" cy="557547"/>
            </a:xfrm>
            <a:prstGeom prst="rect">
              <a:avLst/>
            </a:prstGeom>
          </p:spPr>
        </p:pic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330FC41-41B9-440E-936A-4658AF5612BA}"/>
              </a:ext>
            </a:extLst>
          </p:cNvPr>
          <p:cNvGrpSpPr/>
          <p:nvPr/>
        </p:nvGrpSpPr>
        <p:grpSpPr>
          <a:xfrm>
            <a:off x="4918363" y="9324377"/>
            <a:ext cx="3150623" cy="6275663"/>
            <a:chOff x="4918367" y="4130659"/>
            <a:chExt cx="3150623" cy="6275663"/>
          </a:xfrm>
        </p:grpSpPr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E973A551-0AD1-4EA4-AB12-DDCA6FD9D1A8}"/>
                </a:ext>
              </a:extLst>
            </p:cNvPr>
            <p:cNvGrpSpPr/>
            <p:nvPr/>
          </p:nvGrpSpPr>
          <p:grpSpPr>
            <a:xfrm>
              <a:off x="4918367" y="4130659"/>
              <a:ext cx="3150623" cy="6275663"/>
              <a:chOff x="4918367" y="4471359"/>
              <a:chExt cx="3150623" cy="627566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4918367" y="4555639"/>
                <a:ext cx="2032000" cy="7487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133" dirty="0"/>
                  <a:t>8700 </a:t>
                </a:r>
                <a:r>
                  <a:rPr lang="en-US" sz="2133" dirty="0" err="1"/>
                  <a:t>collaborateurs</a:t>
                </a:r>
                <a:endParaRPr lang="en-US" sz="1600" dirty="0"/>
              </a:p>
            </p:txBody>
          </p:sp>
          <p:sp>
            <p:nvSpPr>
              <p:cNvPr id="45" name="Rounded Rectangle 44"/>
              <p:cNvSpPr/>
              <p:nvPr/>
            </p:nvSpPr>
            <p:spPr>
              <a:xfrm>
                <a:off x="7289607" y="4471359"/>
                <a:ext cx="504064" cy="627566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7034517" y="4471362"/>
                <a:ext cx="1034473" cy="10344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3A5FABBB-D148-42BD-85E6-6745500BC0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25472" y="4273501"/>
              <a:ext cx="842736" cy="631670"/>
            </a:xfrm>
            <a:custGeom>
              <a:avLst/>
              <a:gdLst>
                <a:gd name="T0" fmla="*/ 169 w 485"/>
                <a:gd name="T1" fmla="*/ 91 h 364"/>
                <a:gd name="T2" fmla="*/ 169 w 485"/>
                <a:gd name="T3" fmla="*/ 81 h 364"/>
                <a:gd name="T4" fmla="*/ 177 w 485"/>
                <a:gd name="T5" fmla="*/ 74 h 364"/>
                <a:gd name="T6" fmla="*/ 123 w 485"/>
                <a:gd name="T7" fmla="*/ 279 h 364"/>
                <a:gd name="T8" fmla="*/ 49 w 485"/>
                <a:gd name="T9" fmla="*/ 232 h 364"/>
                <a:gd name="T10" fmla="*/ 0 w 485"/>
                <a:gd name="T11" fmla="*/ 359 h 364"/>
                <a:gd name="T12" fmla="*/ 190 w 485"/>
                <a:gd name="T13" fmla="*/ 359 h 364"/>
                <a:gd name="T14" fmla="*/ 95 w 485"/>
                <a:gd name="T15" fmla="*/ 181 h 364"/>
                <a:gd name="T16" fmla="*/ 58 w 485"/>
                <a:gd name="T17" fmla="*/ 232 h 364"/>
                <a:gd name="T18" fmla="*/ 56 w 485"/>
                <a:gd name="T19" fmla="*/ 320 h 364"/>
                <a:gd name="T20" fmla="*/ 114 w 485"/>
                <a:gd name="T21" fmla="*/ 286 h 364"/>
                <a:gd name="T22" fmla="*/ 180 w 485"/>
                <a:gd name="T23" fmla="*/ 355 h 364"/>
                <a:gd name="T24" fmla="*/ 246 w 485"/>
                <a:gd name="T25" fmla="*/ 109 h 364"/>
                <a:gd name="T26" fmla="*/ 262 w 485"/>
                <a:gd name="T27" fmla="*/ 92 h 364"/>
                <a:gd name="T28" fmla="*/ 262 w 485"/>
                <a:gd name="T29" fmla="*/ 102 h 364"/>
                <a:gd name="T30" fmla="*/ 316 w 485"/>
                <a:gd name="T31" fmla="*/ 109 h 364"/>
                <a:gd name="T32" fmla="*/ 299 w 485"/>
                <a:gd name="T33" fmla="*/ 126 h 364"/>
                <a:gd name="T34" fmla="*/ 292 w 485"/>
                <a:gd name="T35" fmla="*/ 109 h 364"/>
                <a:gd name="T36" fmla="*/ 299 w 485"/>
                <a:gd name="T37" fmla="*/ 117 h 364"/>
                <a:gd name="T38" fmla="*/ 327 w 485"/>
                <a:gd name="T39" fmla="*/ 215 h 364"/>
                <a:gd name="T40" fmla="*/ 378 w 485"/>
                <a:gd name="T41" fmla="*/ 108 h 364"/>
                <a:gd name="T42" fmla="*/ 203 w 485"/>
                <a:gd name="T43" fmla="*/ 0 h 364"/>
                <a:gd name="T44" fmla="*/ 154 w 485"/>
                <a:gd name="T45" fmla="*/ 183 h 364"/>
                <a:gd name="T46" fmla="*/ 208 w 485"/>
                <a:gd name="T47" fmla="*/ 143 h 364"/>
                <a:gd name="T48" fmla="*/ 321 w 485"/>
                <a:gd name="T49" fmla="*/ 216 h 364"/>
                <a:gd name="T50" fmla="*/ 226 w 485"/>
                <a:gd name="T51" fmla="*/ 130 h 364"/>
                <a:gd name="T52" fmla="*/ 199 w 485"/>
                <a:gd name="T53" fmla="*/ 137 h 364"/>
                <a:gd name="T54" fmla="*/ 180 w 485"/>
                <a:gd name="T55" fmla="*/ 134 h 364"/>
                <a:gd name="T56" fmla="*/ 131 w 485"/>
                <a:gd name="T57" fmla="*/ 71 h 364"/>
                <a:gd name="T58" fmla="*/ 275 w 485"/>
                <a:gd name="T59" fmla="*/ 49 h 364"/>
                <a:gd name="T60" fmla="*/ 314 w 485"/>
                <a:gd name="T61" fmla="*/ 169 h 364"/>
                <a:gd name="T62" fmla="*/ 296 w 485"/>
                <a:gd name="T63" fmla="*/ 173 h 364"/>
                <a:gd name="T64" fmla="*/ 418 w 485"/>
                <a:gd name="T65" fmla="*/ 279 h 364"/>
                <a:gd name="T66" fmla="*/ 343 w 485"/>
                <a:gd name="T67" fmla="*/ 232 h 364"/>
                <a:gd name="T68" fmla="*/ 295 w 485"/>
                <a:gd name="T69" fmla="*/ 359 h 364"/>
                <a:gd name="T70" fmla="*/ 485 w 485"/>
                <a:gd name="T71" fmla="*/ 359 h 364"/>
                <a:gd name="T72" fmla="*/ 390 w 485"/>
                <a:gd name="T73" fmla="*/ 181 h 364"/>
                <a:gd name="T74" fmla="*/ 353 w 485"/>
                <a:gd name="T75" fmla="*/ 232 h 364"/>
                <a:gd name="T76" fmla="*/ 350 w 485"/>
                <a:gd name="T77" fmla="*/ 320 h 364"/>
                <a:gd name="T78" fmla="*/ 409 w 485"/>
                <a:gd name="T79" fmla="*/ 286 h 364"/>
                <a:gd name="T80" fmla="*/ 475 w 485"/>
                <a:gd name="T81" fmla="*/ 355 h 364"/>
                <a:gd name="T82" fmla="*/ 189 w 485"/>
                <a:gd name="T83" fmla="*/ 74 h 364"/>
                <a:gd name="T84" fmla="*/ 206 w 485"/>
                <a:gd name="T85" fmla="*/ 57 h 364"/>
                <a:gd name="T86" fmla="*/ 206 w 485"/>
                <a:gd name="T87" fmla="*/ 66 h 364"/>
                <a:gd name="T88" fmla="*/ 260 w 485"/>
                <a:gd name="T89" fmla="*/ 74 h 364"/>
                <a:gd name="T90" fmla="*/ 243 w 485"/>
                <a:gd name="T91" fmla="*/ 91 h 364"/>
                <a:gd name="T92" fmla="*/ 236 w 485"/>
                <a:gd name="T93" fmla="*/ 74 h 364"/>
                <a:gd name="T94" fmla="*/ 243 w 485"/>
                <a:gd name="T95" fmla="*/ 81 h 364"/>
                <a:gd name="T96" fmla="*/ 336 w 485"/>
                <a:gd name="T97" fmla="*/ 92 h 364"/>
                <a:gd name="T98" fmla="*/ 336 w 485"/>
                <a:gd name="T99" fmla="*/ 102 h 364"/>
                <a:gd name="T100" fmla="*/ 329 w 485"/>
                <a:gd name="T101" fmla="*/ 109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5" h="364">
                  <a:moveTo>
                    <a:pt x="169" y="57"/>
                  </a:moveTo>
                  <a:cubicBezTo>
                    <a:pt x="160" y="57"/>
                    <a:pt x="153" y="65"/>
                    <a:pt x="153" y="74"/>
                  </a:cubicBezTo>
                  <a:cubicBezTo>
                    <a:pt x="153" y="83"/>
                    <a:pt x="160" y="91"/>
                    <a:pt x="169" y="91"/>
                  </a:cubicBezTo>
                  <a:cubicBezTo>
                    <a:pt x="179" y="91"/>
                    <a:pt x="186" y="83"/>
                    <a:pt x="186" y="74"/>
                  </a:cubicBezTo>
                  <a:cubicBezTo>
                    <a:pt x="186" y="65"/>
                    <a:pt x="179" y="57"/>
                    <a:pt x="169" y="57"/>
                  </a:cubicBezTo>
                  <a:close/>
                  <a:moveTo>
                    <a:pt x="169" y="81"/>
                  </a:moveTo>
                  <a:cubicBezTo>
                    <a:pt x="165" y="81"/>
                    <a:pt x="162" y="78"/>
                    <a:pt x="162" y="74"/>
                  </a:cubicBezTo>
                  <a:cubicBezTo>
                    <a:pt x="162" y="70"/>
                    <a:pt x="165" y="66"/>
                    <a:pt x="169" y="66"/>
                  </a:cubicBezTo>
                  <a:cubicBezTo>
                    <a:pt x="173" y="66"/>
                    <a:pt x="177" y="70"/>
                    <a:pt x="177" y="74"/>
                  </a:cubicBezTo>
                  <a:cubicBezTo>
                    <a:pt x="177" y="78"/>
                    <a:pt x="173" y="81"/>
                    <a:pt x="169" y="81"/>
                  </a:cubicBezTo>
                  <a:close/>
                  <a:moveTo>
                    <a:pt x="138" y="312"/>
                  </a:moveTo>
                  <a:cubicBezTo>
                    <a:pt x="127" y="309"/>
                    <a:pt x="124" y="290"/>
                    <a:pt x="123" y="279"/>
                  </a:cubicBezTo>
                  <a:cubicBezTo>
                    <a:pt x="134" y="267"/>
                    <a:pt x="141" y="250"/>
                    <a:pt x="141" y="232"/>
                  </a:cubicBezTo>
                  <a:cubicBezTo>
                    <a:pt x="141" y="195"/>
                    <a:pt x="123" y="171"/>
                    <a:pt x="95" y="171"/>
                  </a:cubicBezTo>
                  <a:cubicBezTo>
                    <a:pt x="66" y="171"/>
                    <a:pt x="49" y="195"/>
                    <a:pt x="49" y="232"/>
                  </a:cubicBezTo>
                  <a:cubicBezTo>
                    <a:pt x="49" y="251"/>
                    <a:pt x="56" y="268"/>
                    <a:pt x="67" y="279"/>
                  </a:cubicBezTo>
                  <a:cubicBezTo>
                    <a:pt x="67" y="293"/>
                    <a:pt x="62" y="308"/>
                    <a:pt x="53" y="311"/>
                  </a:cubicBezTo>
                  <a:cubicBezTo>
                    <a:pt x="9" y="320"/>
                    <a:pt x="0" y="342"/>
                    <a:pt x="0" y="359"/>
                  </a:cubicBezTo>
                  <a:cubicBezTo>
                    <a:pt x="0" y="362"/>
                    <a:pt x="2" y="364"/>
                    <a:pt x="4" y="364"/>
                  </a:cubicBezTo>
                  <a:cubicBezTo>
                    <a:pt x="185" y="364"/>
                    <a:pt x="185" y="364"/>
                    <a:pt x="185" y="364"/>
                  </a:cubicBezTo>
                  <a:cubicBezTo>
                    <a:pt x="188" y="364"/>
                    <a:pt x="190" y="362"/>
                    <a:pt x="190" y="359"/>
                  </a:cubicBezTo>
                  <a:cubicBezTo>
                    <a:pt x="190" y="343"/>
                    <a:pt x="181" y="321"/>
                    <a:pt x="138" y="312"/>
                  </a:cubicBezTo>
                  <a:close/>
                  <a:moveTo>
                    <a:pt x="58" y="232"/>
                  </a:moveTo>
                  <a:cubicBezTo>
                    <a:pt x="58" y="185"/>
                    <a:pt x="86" y="181"/>
                    <a:pt x="95" y="181"/>
                  </a:cubicBezTo>
                  <a:cubicBezTo>
                    <a:pt x="104" y="181"/>
                    <a:pt x="132" y="185"/>
                    <a:pt x="132" y="232"/>
                  </a:cubicBezTo>
                  <a:cubicBezTo>
                    <a:pt x="132" y="261"/>
                    <a:pt x="112" y="283"/>
                    <a:pt x="95" y="283"/>
                  </a:cubicBezTo>
                  <a:cubicBezTo>
                    <a:pt x="77" y="283"/>
                    <a:pt x="58" y="261"/>
                    <a:pt x="58" y="232"/>
                  </a:cubicBezTo>
                  <a:close/>
                  <a:moveTo>
                    <a:pt x="9" y="355"/>
                  </a:moveTo>
                  <a:cubicBezTo>
                    <a:pt x="12" y="338"/>
                    <a:pt x="27" y="326"/>
                    <a:pt x="55" y="320"/>
                  </a:cubicBezTo>
                  <a:cubicBezTo>
                    <a:pt x="55" y="320"/>
                    <a:pt x="55" y="320"/>
                    <a:pt x="56" y="320"/>
                  </a:cubicBezTo>
                  <a:cubicBezTo>
                    <a:pt x="68" y="316"/>
                    <a:pt x="74" y="301"/>
                    <a:pt x="76" y="286"/>
                  </a:cubicBezTo>
                  <a:cubicBezTo>
                    <a:pt x="82" y="290"/>
                    <a:pt x="88" y="292"/>
                    <a:pt x="95" y="292"/>
                  </a:cubicBezTo>
                  <a:cubicBezTo>
                    <a:pt x="102" y="292"/>
                    <a:pt x="108" y="290"/>
                    <a:pt x="114" y="286"/>
                  </a:cubicBezTo>
                  <a:cubicBezTo>
                    <a:pt x="116" y="302"/>
                    <a:pt x="122" y="317"/>
                    <a:pt x="136" y="321"/>
                  </a:cubicBezTo>
                  <a:cubicBezTo>
                    <a:pt x="136" y="321"/>
                    <a:pt x="136" y="321"/>
                    <a:pt x="136" y="321"/>
                  </a:cubicBezTo>
                  <a:cubicBezTo>
                    <a:pt x="163" y="326"/>
                    <a:pt x="178" y="338"/>
                    <a:pt x="180" y="355"/>
                  </a:cubicBezTo>
                  <a:lnTo>
                    <a:pt x="9" y="355"/>
                  </a:lnTo>
                  <a:close/>
                  <a:moveTo>
                    <a:pt x="262" y="92"/>
                  </a:moveTo>
                  <a:cubicBezTo>
                    <a:pt x="253" y="92"/>
                    <a:pt x="246" y="100"/>
                    <a:pt x="246" y="109"/>
                  </a:cubicBezTo>
                  <a:cubicBezTo>
                    <a:pt x="246" y="118"/>
                    <a:pt x="253" y="126"/>
                    <a:pt x="262" y="126"/>
                  </a:cubicBezTo>
                  <a:cubicBezTo>
                    <a:pt x="272" y="126"/>
                    <a:pt x="279" y="118"/>
                    <a:pt x="279" y="109"/>
                  </a:cubicBezTo>
                  <a:cubicBezTo>
                    <a:pt x="279" y="100"/>
                    <a:pt x="272" y="92"/>
                    <a:pt x="262" y="92"/>
                  </a:cubicBezTo>
                  <a:close/>
                  <a:moveTo>
                    <a:pt x="262" y="117"/>
                  </a:moveTo>
                  <a:cubicBezTo>
                    <a:pt x="258" y="117"/>
                    <a:pt x="255" y="113"/>
                    <a:pt x="255" y="109"/>
                  </a:cubicBezTo>
                  <a:cubicBezTo>
                    <a:pt x="255" y="105"/>
                    <a:pt x="258" y="102"/>
                    <a:pt x="262" y="102"/>
                  </a:cubicBezTo>
                  <a:cubicBezTo>
                    <a:pt x="267" y="102"/>
                    <a:pt x="270" y="105"/>
                    <a:pt x="270" y="109"/>
                  </a:cubicBezTo>
                  <a:cubicBezTo>
                    <a:pt x="270" y="113"/>
                    <a:pt x="267" y="117"/>
                    <a:pt x="262" y="117"/>
                  </a:cubicBezTo>
                  <a:close/>
                  <a:moveTo>
                    <a:pt x="316" y="109"/>
                  </a:moveTo>
                  <a:cubicBezTo>
                    <a:pt x="316" y="100"/>
                    <a:pt x="308" y="92"/>
                    <a:pt x="299" y="92"/>
                  </a:cubicBezTo>
                  <a:cubicBezTo>
                    <a:pt x="290" y="92"/>
                    <a:pt x="282" y="100"/>
                    <a:pt x="282" y="109"/>
                  </a:cubicBezTo>
                  <a:cubicBezTo>
                    <a:pt x="282" y="118"/>
                    <a:pt x="290" y="126"/>
                    <a:pt x="299" y="126"/>
                  </a:cubicBezTo>
                  <a:cubicBezTo>
                    <a:pt x="308" y="126"/>
                    <a:pt x="316" y="118"/>
                    <a:pt x="316" y="109"/>
                  </a:cubicBezTo>
                  <a:close/>
                  <a:moveTo>
                    <a:pt x="299" y="117"/>
                  </a:moveTo>
                  <a:cubicBezTo>
                    <a:pt x="295" y="117"/>
                    <a:pt x="292" y="113"/>
                    <a:pt x="292" y="109"/>
                  </a:cubicBezTo>
                  <a:cubicBezTo>
                    <a:pt x="292" y="105"/>
                    <a:pt x="295" y="102"/>
                    <a:pt x="299" y="102"/>
                  </a:cubicBezTo>
                  <a:cubicBezTo>
                    <a:pt x="303" y="102"/>
                    <a:pt x="307" y="105"/>
                    <a:pt x="307" y="109"/>
                  </a:cubicBezTo>
                  <a:cubicBezTo>
                    <a:pt x="307" y="113"/>
                    <a:pt x="303" y="117"/>
                    <a:pt x="299" y="117"/>
                  </a:cubicBezTo>
                  <a:close/>
                  <a:moveTo>
                    <a:pt x="321" y="216"/>
                  </a:moveTo>
                  <a:cubicBezTo>
                    <a:pt x="322" y="216"/>
                    <a:pt x="323" y="216"/>
                    <a:pt x="324" y="216"/>
                  </a:cubicBezTo>
                  <a:cubicBezTo>
                    <a:pt x="325" y="216"/>
                    <a:pt x="326" y="216"/>
                    <a:pt x="327" y="215"/>
                  </a:cubicBezTo>
                  <a:cubicBezTo>
                    <a:pt x="328" y="214"/>
                    <a:pt x="329" y="212"/>
                    <a:pt x="328" y="210"/>
                  </a:cubicBezTo>
                  <a:cubicBezTo>
                    <a:pt x="328" y="210"/>
                    <a:pt x="321" y="195"/>
                    <a:pt x="320" y="177"/>
                  </a:cubicBezTo>
                  <a:cubicBezTo>
                    <a:pt x="354" y="168"/>
                    <a:pt x="378" y="140"/>
                    <a:pt x="378" y="108"/>
                  </a:cubicBezTo>
                  <a:cubicBezTo>
                    <a:pt x="378" y="69"/>
                    <a:pt x="341" y="37"/>
                    <a:pt x="296" y="37"/>
                  </a:cubicBezTo>
                  <a:cubicBezTo>
                    <a:pt x="289" y="37"/>
                    <a:pt x="283" y="37"/>
                    <a:pt x="276" y="39"/>
                  </a:cubicBezTo>
                  <a:cubicBezTo>
                    <a:pt x="262" y="15"/>
                    <a:pt x="234" y="0"/>
                    <a:pt x="203" y="0"/>
                  </a:cubicBezTo>
                  <a:cubicBezTo>
                    <a:pt x="158" y="0"/>
                    <a:pt x="122" y="32"/>
                    <a:pt x="122" y="71"/>
                  </a:cubicBezTo>
                  <a:cubicBezTo>
                    <a:pt x="122" y="100"/>
                    <a:pt x="141" y="125"/>
                    <a:pt x="171" y="137"/>
                  </a:cubicBezTo>
                  <a:cubicBezTo>
                    <a:pt x="169" y="163"/>
                    <a:pt x="154" y="183"/>
                    <a:pt x="154" y="183"/>
                  </a:cubicBezTo>
                  <a:cubicBezTo>
                    <a:pt x="152" y="185"/>
                    <a:pt x="152" y="188"/>
                    <a:pt x="154" y="189"/>
                  </a:cubicBezTo>
                  <a:cubicBezTo>
                    <a:pt x="155" y="191"/>
                    <a:pt x="157" y="191"/>
                    <a:pt x="159" y="191"/>
                  </a:cubicBezTo>
                  <a:cubicBezTo>
                    <a:pt x="184" y="179"/>
                    <a:pt x="200" y="164"/>
                    <a:pt x="208" y="143"/>
                  </a:cubicBezTo>
                  <a:cubicBezTo>
                    <a:pt x="213" y="142"/>
                    <a:pt x="218" y="142"/>
                    <a:pt x="224" y="141"/>
                  </a:cubicBezTo>
                  <a:cubicBezTo>
                    <a:pt x="236" y="163"/>
                    <a:pt x="261" y="177"/>
                    <a:pt x="289" y="179"/>
                  </a:cubicBezTo>
                  <a:cubicBezTo>
                    <a:pt x="295" y="193"/>
                    <a:pt x="306" y="205"/>
                    <a:pt x="321" y="216"/>
                  </a:cubicBezTo>
                  <a:close/>
                  <a:moveTo>
                    <a:pt x="292" y="170"/>
                  </a:moveTo>
                  <a:cubicBezTo>
                    <a:pt x="265" y="169"/>
                    <a:pt x="241" y="155"/>
                    <a:pt x="230" y="133"/>
                  </a:cubicBezTo>
                  <a:cubicBezTo>
                    <a:pt x="229" y="131"/>
                    <a:pt x="228" y="130"/>
                    <a:pt x="226" y="130"/>
                  </a:cubicBezTo>
                  <a:cubicBezTo>
                    <a:pt x="226" y="130"/>
                    <a:pt x="225" y="130"/>
                    <a:pt x="225" y="131"/>
                  </a:cubicBezTo>
                  <a:cubicBezTo>
                    <a:pt x="218" y="132"/>
                    <a:pt x="211" y="133"/>
                    <a:pt x="204" y="133"/>
                  </a:cubicBezTo>
                  <a:cubicBezTo>
                    <a:pt x="202" y="133"/>
                    <a:pt x="200" y="135"/>
                    <a:pt x="199" y="137"/>
                  </a:cubicBezTo>
                  <a:cubicBezTo>
                    <a:pt x="199" y="138"/>
                    <a:pt x="199" y="138"/>
                    <a:pt x="199" y="139"/>
                  </a:cubicBezTo>
                  <a:cubicBezTo>
                    <a:pt x="194" y="154"/>
                    <a:pt x="185" y="165"/>
                    <a:pt x="170" y="175"/>
                  </a:cubicBezTo>
                  <a:cubicBezTo>
                    <a:pt x="175" y="165"/>
                    <a:pt x="180" y="150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2"/>
                    <a:pt x="179" y="130"/>
                    <a:pt x="177" y="129"/>
                  </a:cubicBezTo>
                  <a:cubicBezTo>
                    <a:pt x="149" y="120"/>
                    <a:pt x="131" y="97"/>
                    <a:pt x="131" y="71"/>
                  </a:cubicBezTo>
                  <a:cubicBezTo>
                    <a:pt x="131" y="37"/>
                    <a:pt x="164" y="9"/>
                    <a:pt x="203" y="9"/>
                  </a:cubicBezTo>
                  <a:cubicBezTo>
                    <a:pt x="232" y="9"/>
                    <a:pt x="258" y="24"/>
                    <a:pt x="269" y="47"/>
                  </a:cubicBezTo>
                  <a:cubicBezTo>
                    <a:pt x="270" y="48"/>
                    <a:pt x="273" y="49"/>
                    <a:pt x="275" y="49"/>
                  </a:cubicBezTo>
                  <a:cubicBezTo>
                    <a:pt x="282" y="47"/>
                    <a:pt x="289" y="46"/>
                    <a:pt x="296" y="46"/>
                  </a:cubicBezTo>
                  <a:cubicBezTo>
                    <a:pt x="336" y="46"/>
                    <a:pt x="368" y="74"/>
                    <a:pt x="368" y="108"/>
                  </a:cubicBezTo>
                  <a:cubicBezTo>
                    <a:pt x="368" y="137"/>
                    <a:pt x="346" y="162"/>
                    <a:pt x="314" y="169"/>
                  </a:cubicBezTo>
                  <a:cubicBezTo>
                    <a:pt x="312" y="169"/>
                    <a:pt x="310" y="171"/>
                    <a:pt x="310" y="173"/>
                  </a:cubicBezTo>
                  <a:cubicBezTo>
                    <a:pt x="311" y="183"/>
                    <a:pt x="312" y="191"/>
                    <a:pt x="314" y="198"/>
                  </a:cubicBezTo>
                  <a:cubicBezTo>
                    <a:pt x="306" y="190"/>
                    <a:pt x="300" y="182"/>
                    <a:pt x="296" y="173"/>
                  </a:cubicBezTo>
                  <a:cubicBezTo>
                    <a:pt x="296" y="171"/>
                    <a:pt x="294" y="170"/>
                    <a:pt x="292" y="170"/>
                  </a:cubicBezTo>
                  <a:close/>
                  <a:moveTo>
                    <a:pt x="433" y="312"/>
                  </a:moveTo>
                  <a:cubicBezTo>
                    <a:pt x="422" y="309"/>
                    <a:pt x="418" y="290"/>
                    <a:pt x="418" y="279"/>
                  </a:cubicBezTo>
                  <a:cubicBezTo>
                    <a:pt x="429" y="267"/>
                    <a:pt x="436" y="250"/>
                    <a:pt x="436" y="232"/>
                  </a:cubicBezTo>
                  <a:cubicBezTo>
                    <a:pt x="436" y="195"/>
                    <a:pt x="418" y="171"/>
                    <a:pt x="390" y="171"/>
                  </a:cubicBezTo>
                  <a:cubicBezTo>
                    <a:pt x="361" y="171"/>
                    <a:pt x="343" y="195"/>
                    <a:pt x="343" y="232"/>
                  </a:cubicBezTo>
                  <a:cubicBezTo>
                    <a:pt x="343" y="251"/>
                    <a:pt x="351" y="268"/>
                    <a:pt x="362" y="279"/>
                  </a:cubicBezTo>
                  <a:cubicBezTo>
                    <a:pt x="362" y="293"/>
                    <a:pt x="357" y="308"/>
                    <a:pt x="348" y="311"/>
                  </a:cubicBezTo>
                  <a:cubicBezTo>
                    <a:pt x="304" y="320"/>
                    <a:pt x="295" y="342"/>
                    <a:pt x="295" y="359"/>
                  </a:cubicBezTo>
                  <a:cubicBezTo>
                    <a:pt x="295" y="362"/>
                    <a:pt x="297" y="364"/>
                    <a:pt x="299" y="364"/>
                  </a:cubicBezTo>
                  <a:cubicBezTo>
                    <a:pt x="480" y="364"/>
                    <a:pt x="480" y="364"/>
                    <a:pt x="480" y="364"/>
                  </a:cubicBezTo>
                  <a:cubicBezTo>
                    <a:pt x="483" y="364"/>
                    <a:pt x="485" y="362"/>
                    <a:pt x="485" y="359"/>
                  </a:cubicBezTo>
                  <a:cubicBezTo>
                    <a:pt x="485" y="343"/>
                    <a:pt x="476" y="321"/>
                    <a:pt x="433" y="312"/>
                  </a:cubicBezTo>
                  <a:close/>
                  <a:moveTo>
                    <a:pt x="353" y="232"/>
                  </a:moveTo>
                  <a:cubicBezTo>
                    <a:pt x="353" y="185"/>
                    <a:pt x="381" y="181"/>
                    <a:pt x="390" y="181"/>
                  </a:cubicBezTo>
                  <a:cubicBezTo>
                    <a:pt x="398" y="181"/>
                    <a:pt x="427" y="185"/>
                    <a:pt x="427" y="232"/>
                  </a:cubicBezTo>
                  <a:cubicBezTo>
                    <a:pt x="427" y="261"/>
                    <a:pt x="407" y="283"/>
                    <a:pt x="390" y="283"/>
                  </a:cubicBezTo>
                  <a:cubicBezTo>
                    <a:pt x="372" y="283"/>
                    <a:pt x="353" y="261"/>
                    <a:pt x="353" y="232"/>
                  </a:cubicBezTo>
                  <a:close/>
                  <a:moveTo>
                    <a:pt x="304" y="355"/>
                  </a:moveTo>
                  <a:cubicBezTo>
                    <a:pt x="307" y="338"/>
                    <a:pt x="322" y="326"/>
                    <a:pt x="350" y="320"/>
                  </a:cubicBezTo>
                  <a:cubicBezTo>
                    <a:pt x="350" y="320"/>
                    <a:pt x="350" y="320"/>
                    <a:pt x="350" y="320"/>
                  </a:cubicBezTo>
                  <a:cubicBezTo>
                    <a:pt x="363" y="316"/>
                    <a:pt x="369" y="301"/>
                    <a:pt x="371" y="286"/>
                  </a:cubicBezTo>
                  <a:cubicBezTo>
                    <a:pt x="377" y="290"/>
                    <a:pt x="383" y="292"/>
                    <a:pt x="390" y="292"/>
                  </a:cubicBezTo>
                  <a:cubicBezTo>
                    <a:pt x="397" y="292"/>
                    <a:pt x="403" y="290"/>
                    <a:pt x="409" y="286"/>
                  </a:cubicBezTo>
                  <a:cubicBezTo>
                    <a:pt x="411" y="302"/>
                    <a:pt x="417" y="317"/>
                    <a:pt x="431" y="321"/>
                  </a:cubicBezTo>
                  <a:cubicBezTo>
                    <a:pt x="431" y="321"/>
                    <a:pt x="431" y="321"/>
                    <a:pt x="431" y="321"/>
                  </a:cubicBezTo>
                  <a:cubicBezTo>
                    <a:pt x="458" y="326"/>
                    <a:pt x="473" y="338"/>
                    <a:pt x="475" y="355"/>
                  </a:cubicBezTo>
                  <a:lnTo>
                    <a:pt x="304" y="355"/>
                  </a:lnTo>
                  <a:close/>
                  <a:moveTo>
                    <a:pt x="206" y="57"/>
                  </a:moveTo>
                  <a:cubicBezTo>
                    <a:pt x="197" y="57"/>
                    <a:pt x="189" y="65"/>
                    <a:pt x="189" y="74"/>
                  </a:cubicBezTo>
                  <a:cubicBezTo>
                    <a:pt x="189" y="83"/>
                    <a:pt x="197" y="91"/>
                    <a:pt x="206" y="91"/>
                  </a:cubicBezTo>
                  <a:cubicBezTo>
                    <a:pt x="215" y="91"/>
                    <a:pt x="223" y="83"/>
                    <a:pt x="223" y="74"/>
                  </a:cubicBezTo>
                  <a:cubicBezTo>
                    <a:pt x="223" y="65"/>
                    <a:pt x="215" y="57"/>
                    <a:pt x="206" y="57"/>
                  </a:cubicBezTo>
                  <a:close/>
                  <a:moveTo>
                    <a:pt x="206" y="81"/>
                  </a:moveTo>
                  <a:cubicBezTo>
                    <a:pt x="202" y="81"/>
                    <a:pt x="199" y="78"/>
                    <a:pt x="199" y="74"/>
                  </a:cubicBezTo>
                  <a:cubicBezTo>
                    <a:pt x="199" y="70"/>
                    <a:pt x="202" y="66"/>
                    <a:pt x="206" y="66"/>
                  </a:cubicBezTo>
                  <a:cubicBezTo>
                    <a:pt x="210" y="66"/>
                    <a:pt x="214" y="70"/>
                    <a:pt x="214" y="74"/>
                  </a:cubicBezTo>
                  <a:cubicBezTo>
                    <a:pt x="214" y="78"/>
                    <a:pt x="210" y="81"/>
                    <a:pt x="206" y="81"/>
                  </a:cubicBezTo>
                  <a:close/>
                  <a:moveTo>
                    <a:pt x="260" y="74"/>
                  </a:moveTo>
                  <a:cubicBezTo>
                    <a:pt x="260" y="65"/>
                    <a:pt x="252" y="57"/>
                    <a:pt x="243" y="57"/>
                  </a:cubicBezTo>
                  <a:cubicBezTo>
                    <a:pt x="234" y="57"/>
                    <a:pt x="226" y="65"/>
                    <a:pt x="226" y="74"/>
                  </a:cubicBezTo>
                  <a:cubicBezTo>
                    <a:pt x="226" y="83"/>
                    <a:pt x="234" y="91"/>
                    <a:pt x="243" y="91"/>
                  </a:cubicBezTo>
                  <a:cubicBezTo>
                    <a:pt x="252" y="91"/>
                    <a:pt x="260" y="83"/>
                    <a:pt x="260" y="74"/>
                  </a:cubicBezTo>
                  <a:close/>
                  <a:moveTo>
                    <a:pt x="243" y="81"/>
                  </a:moveTo>
                  <a:cubicBezTo>
                    <a:pt x="239" y="81"/>
                    <a:pt x="236" y="78"/>
                    <a:pt x="236" y="74"/>
                  </a:cubicBezTo>
                  <a:cubicBezTo>
                    <a:pt x="236" y="70"/>
                    <a:pt x="239" y="66"/>
                    <a:pt x="243" y="66"/>
                  </a:cubicBezTo>
                  <a:cubicBezTo>
                    <a:pt x="247" y="66"/>
                    <a:pt x="250" y="70"/>
                    <a:pt x="250" y="74"/>
                  </a:cubicBezTo>
                  <a:cubicBezTo>
                    <a:pt x="250" y="78"/>
                    <a:pt x="247" y="81"/>
                    <a:pt x="243" y="81"/>
                  </a:cubicBezTo>
                  <a:close/>
                  <a:moveTo>
                    <a:pt x="336" y="126"/>
                  </a:moveTo>
                  <a:cubicBezTo>
                    <a:pt x="345" y="126"/>
                    <a:pt x="353" y="118"/>
                    <a:pt x="353" y="109"/>
                  </a:cubicBezTo>
                  <a:cubicBezTo>
                    <a:pt x="353" y="100"/>
                    <a:pt x="345" y="92"/>
                    <a:pt x="336" y="92"/>
                  </a:cubicBezTo>
                  <a:cubicBezTo>
                    <a:pt x="327" y="92"/>
                    <a:pt x="319" y="100"/>
                    <a:pt x="319" y="109"/>
                  </a:cubicBezTo>
                  <a:cubicBezTo>
                    <a:pt x="319" y="118"/>
                    <a:pt x="327" y="126"/>
                    <a:pt x="336" y="126"/>
                  </a:cubicBezTo>
                  <a:close/>
                  <a:moveTo>
                    <a:pt x="336" y="102"/>
                  </a:moveTo>
                  <a:cubicBezTo>
                    <a:pt x="340" y="102"/>
                    <a:pt x="343" y="105"/>
                    <a:pt x="343" y="109"/>
                  </a:cubicBezTo>
                  <a:cubicBezTo>
                    <a:pt x="343" y="113"/>
                    <a:pt x="340" y="117"/>
                    <a:pt x="336" y="117"/>
                  </a:cubicBezTo>
                  <a:cubicBezTo>
                    <a:pt x="332" y="117"/>
                    <a:pt x="329" y="113"/>
                    <a:pt x="329" y="109"/>
                  </a:cubicBezTo>
                  <a:cubicBezTo>
                    <a:pt x="329" y="105"/>
                    <a:pt x="332" y="102"/>
                    <a:pt x="336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4C365F28-DF9A-405C-8450-0520B0BAC919}"/>
              </a:ext>
            </a:extLst>
          </p:cNvPr>
          <p:cNvGrpSpPr/>
          <p:nvPr/>
        </p:nvGrpSpPr>
        <p:grpSpPr>
          <a:xfrm>
            <a:off x="2128748" y="10611311"/>
            <a:ext cx="4775429" cy="6275663"/>
            <a:chOff x="2128752" y="5758293"/>
            <a:chExt cx="4775429" cy="6275663"/>
          </a:xfrm>
        </p:grpSpPr>
        <p:sp>
          <p:nvSpPr>
            <p:cNvPr id="23" name="TextBox 22"/>
            <p:cNvSpPr txBox="1"/>
            <p:nvPr/>
          </p:nvSpPr>
          <p:spPr>
            <a:xfrm>
              <a:off x="2128752" y="5804473"/>
              <a:ext cx="3673228" cy="748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133" dirty="0"/>
                <a:t>3 millions de clients </a:t>
              </a:r>
              <a:r>
                <a:rPr lang="en-US" sz="2133" dirty="0" err="1"/>
                <a:t>particuliers</a:t>
              </a:r>
              <a:r>
                <a:rPr lang="en-US" sz="2133" dirty="0"/>
                <a:t> et </a:t>
              </a:r>
              <a:r>
                <a:rPr lang="en-US" sz="2133" dirty="0" err="1"/>
                <a:t>professionels</a:t>
              </a:r>
              <a:endParaRPr lang="en-US" sz="1600" dirty="0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5869708" y="5758293"/>
              <a:ext cx="1034473" cy="6275663"/>
              <a:chOff x="6406151" y="1314448"/>
              <a:chExt cx="822960" cy="4992505"/>
            </a:xfrm>
            <a:solidFill>
              <a:schemeClr val="accent1"/>
            </a:solidFill>
          </p:grpSpPr>
          <p:sp>
            <p:nvSpPr>
              <p:cNvPr id="48" name="Rounded Rectangle 47"/>
              <p:cNvSpPr/>
              <p:nvPr/>
            </p:nvSpPr>
            <p:spPr>
              <a:xfrm>
                <a:off x="6609084" y="1314448"/>
                <a:ext cx="401001" cy="499250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6406151" y="1314450"/>
                <a:ext cx="822960" cy="822960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sp>
          <p:nvSpPr>
            <p:cNvPr id="29" name="Freeform 49">
              <a:extLst>
                <a:ext uri="{FF2B5EF4-FFF2-40B4-BE49-F238E27FC236}">
                  <a16:creationId xmlns:a16="http://schemas.microsoft.com/office/drawing/2014/main" id="{8FF7E3A2-3890-4B8A-BE68-421628C1B2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98922" y="5884528"/>
              <a:ext cx="391302" cy="748828"/>
            </a:xfrm>
            <a:custGeom>
              <a:avLst/>
              <a:gdLst>
                <a:gd name="T0" fmla="*/ 169 w 260"/>
                <a:gd name="T1" fmla="*/ 46 h 489"/>
                <a:gd name="T2" fmla="*/ 77 w 260"/>
                <a:gd name="T3" fmla="*/ 46 h 489"/>
                <a:gd name="T4" fmla="*/ 123 w 260"/>
                <a:gd name="T5" fmla="*/ 10 h 489"/>
                <a:gd name="T6" fmla="*/ 123 w 260"/>
                <a:gd name="T7" fmla="*/ 83 h 489"/>
                <a:gd name="T8" fmla="*/ 123 w 260"/>
                <a:gd name="T9" fmla="*/ 10 h 489"/>
                <a:gd name="T10" fmla="*/ 209 w 260"/>
                <a:gd name="T11" fmla="*/ 286 h 489"/>
                <a:gd name="T12" fmla="*/ 232 w 260"/>
                <a:gd name="T13" fmla="*/ 295 h 489"/>
                <a:gd name="T14" fmla="*/ 244 w 260"/>
                <a:gd name="T15" fmla="*/ 274 h 489"/>
                <a:gd name="T16" fmla="*/ 196 w 260"/>
                <a:gd name="T17" fmla="*/ 133 h 489"/>
                <a:gd name="T18" fmla="*/ 51 w 260"/>
                <a:gd name="T19" fmla="*/ 133 h 489"/>
                <a:gd name="T20" fmla="*/ 3 w 260"/>
                <a:gd name="T21" fmla="*/ 274 h 489"/>
                <a:gd name="T22" fmla="*/ 15 w 260"/>
                <a:gd name="T23" fmla="*/ 295 h 489"/>
                <a:gd name="T24" fmla="*/ 37 w 260"/>
                <a:gd name="T25" fmla="*/ 286 h 489"/>
                <a:gd name="T26" fmla="*/ 64 w 260"/>
                <a:gd name="T27" fmla="*/ 470 h 489"/>
                <a:gd name="T28" fmla="*/ 86 w 260"/>
                <a:gd name="T29" fmla="*/ 489 h 489"/>
                <a:gd name="T30" fmla="*/ 123 w 260"/>
                <a:gd name="T31" fmla="*/ 345 h 489"/>
                <a:gd name="T32" fmla="*/ 160 w 260"/>
                <a:gd name="T33" fmla="*/ 489 h 489"/>
                <a:gd name="T34" fmla="*/ 182 w 260"/>
                <a:gd name="T35" fmla="*/ 471 h 489"/>
                <a:gd name="T36" fmla="*/ 176 w 260"/>
                <a:gd name="T37" fmla="*/ 212 h 489"/>
                <a:gd name="T38" fmla="*/ 169 w 260"/>
                <a:gd name="T39" fmla="*/ 184 h 489"/>
                <a:gd name="T40" fmla="*/ 169 w 260"/>
                <a:gd name="T41" fmla="*/ 330 h 489"/>
                <a:gd name="T42" fmla="*/ 172 w 260"/>
                <a:gd name="T43" fmla="*/ 458 h 489"/>
                <a:gd name="T44" fmla="*/ 173 w 260"/>
                <a:gd name="T45" fmla="*/ 470 h 489"/>
                <a:gd name="T46" fmla="*/ 160 w 260"/>
                <a:gd name="T47" fmla="*/ 485 h 489"/>
                <a:gd name="T48" fmla="*/ 147 w 260"/>
                <a:gd name="T49" fmla="*/ 470 h 489"/>
                <a:gd name="T50" fmla="*/ 123 w 260"/>
                <a:gd name="T51" fmla="*/ 300 h 489"/>
                <a:gd name="T52" fmla="*/ 99 w 260"/>
                <a:gd name="T53" fmla="*/ 470 h 489"/>
                <a:gd name="T54" fmla="*/ 74 w 260"/>
                <a:gd name="T55" fmla="*/ 470 h 489"/>
                <a:gd name="T56" fmla="*/ 74 w 260"/>
                <a:gd name="T57" fmla="*/ 458 h 489"/>
                <a:gd name="T58" fmla="*/ 77 w 260"/>
                <a:gd name="T59" fmla="*/ 330 h 489"/>
                <a:gd name="T60" fmla="*/ 77 w 260"/>
                <a:gd name="T61" fmla="*/ 184 h 489"/>
                <a:gd name="T62" fmla="*/ 28 w 260"/>
                <a:gd name="T63" fmla="*/ 282 h 489"/>
                <a:gd name="T64" fmla="*/ 18 w 260"/>
                <a:gd name="T65" fmla="*/ 286 h 489"/>
                <a:gd name="T66" fmla="*/ 12 w 260"/>
                <a:gd name="T67" fmla="*/ 277 h 489"/>
                <a:gd name="T68" fmla="*/ 17 w 260"/>
                <a:gd name="T69" fmla="*/ 260 h 489"/>
                <a:gd name="T70" fmla="*/ 123 w 260"/>
                <a:gd name="T71" fmla="*/ 113 h 489"/>
                <a:gd name="T72" fmla="*/ 229 w 260"/>
                <a:gd name="T73" fmla="*/ 260 h 489"/>
                <a:gd name="T74" fmla="*/ 235 w 260"/>
                <a:gd name="T75" fmla="*/ 277 h 489"/>
                <a:gd name="T76" fmla="*/ 229 w 260"/>
                <a:gd name="T77" fmla="*/ 286 h 489"/>
                <a:gd name="T78" fmla="*/ 218 w 260"/>
                <a:gd name="T79" fmla="*/ 282 h 489"/>
                <a:gd name="T80" fmla="*/ 244 w 260"/>
                <a:gd name="T81" fmla="*/ 322 h 489"/>
                <a:gd name="T82" fmla="*/ 239 w 260"/>
                <a:gd name="T83" fmla="*/ 308 h 489"/>
                <a:gd name="T84" fmla="*/ 228 w 260"/>
                <a:gd name="T85" fmla="*/ 308 h 489"/>
                <a:gd name="T86" fmla="*/ 223 w 260"/>
                <a:gd name="T87" fmla="*/ 322 h 489"/>
                <a:gd name="T88" fmla="*/ 206 w 260"/>
                <a:gd name="T89" fmla="*/ 424 h 489"/>
                <a:gd name="T90" fmla="*/ 244 w 260"/>
                <a:gd name="T91" fmla="*/ 441 h 489"/>
                <a:gd name="T92" fmla="*/ 260 w 260"/>
                <a:gd name="T93" fmla="*/ 338 h 489"/>
                <a:gd name="T94" fmla="*/ 249 w 260"/>
                <a:gd name="T95" fmla="*/ 424 h 489"/>
                <a:gd name="T96" fmla="*/ 223 w 260"/>
                <a:gd name="T97" fmla="*/ 430 h 489"/>
                <a:gd name="T98" fmla="*/ 217 w 260"/>
                <a:gd name="T99" fmla="*/ 338 h 489"/>
                <a:gd name="T100" fmla="*/ 244 w 260"/>
                <a:gd name="T101" fmla="*/ 332 h 489"/>
                <a:gd name="T102" fmla="*/ 249 w 260"/>
                <a:gd name="T103" fmla="*/ 42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60" h="489">
                  <a:moveTo>
                    <a:pt x="123" y="93"/>
                  </a:moveTo>
                  <a:cubicBezTo>
                    <a:pt x="149" y="93"/>
                    <a:pt x="169" y="72"/>
                    <a:pt x="169" y="46"/>
                  </a:cubicBezTo>
                  <a:cubicBezTo>
                    <a:pt x="169" y="21"/>
                    <a:pt x="149" y="0"/>
                    <a:pt x="123" y="0"/>
                  </a:cubicBezTo>
                  <a:cubicBezTo>
                    <a:pt x="98" y="0"/>
                    <a:pt x="77" y="21"/>
                    <a:pt x="77" y="46"/>
                  </a:cubicBezTo>
                  <a:cubicBezTo>
                    <a:pt x="77" y="72"/>
                    <a:pt x="98" y="93"/>
                    <a:pt x="123" y="93"/>
                  </a:cubicBezTo>
                  <a:close/>
                  <a:moveTo>
                    <a:pt x="123" y="10"/>
                  </a:moveTo>
                  <a:cubicBezTo>
                    <a:pt x="144" y="10"/>
                    <a:pt x="160" y="26"/>
                    <a:pt x="160" y="46"/>
                  </a:cubicBezTo>
                  <a:cubicBezTo>
                    <a:pt x="160" y="67"/>
                    <a:pt x="144" y="83"/>
                    <a:pt x="123" y="83"/>
                  </a:cubicBezTo>
                  <a:cubicBezTo>
                    <a:pt x="103" y="83"/>
                    <a:pt x="86" y="67"/>
                    <a:pt x="86" y="46"/>
                  </a:cubicBezTo>
                  <a:cubicBezTo>
                    <a:pt x="86" y="26"/>
                    <a:pt x="103" y="10"/>
                    <a:pt x="123" y="10"/>
                  </a:cubicBezTo>
                  <a:close/>
                  <a:moveTo>
                    <a:pt x="176" y="212"/>
                  </a:moveTo>
                  <a:cubicBezTo>
                    <a:pt x="209" y="286"/>
                    <a:pt x="209" y="286"/>
                    <a:pt x="209" y="286"/>
                  </a:cubicBezTo>
                  <a:cubicBezTo>
                    <a:pt x="212" y="292"/>
                    <a:pt x="218" y="296"/>
                    <a:pt x="225" y="296"/>
                  </a:cubicBezTo>
                  <a:cubicBezTo>
                    <a:pt x="227" y="296"/>
                    <a:pt x="230" y="296"/>
                    <a:pt x="232" y="295"/>
                  </a:cubicBezTo>
                  <a:cubicBezTo>
                    <a:pt x="241" y="292"/>
                    <a:pt x="246" y="283"/>
                    <a:pt x="244" y="274"/>
                  </a:cubicBezTo>
                  <a:cubicBezTo>
                    <a:pt x="244" y="274"/>
                    <a:pt x="244" y="274"/>
                    <a:pt x="244" y="274"/>
                  </a:cubicBezTo>
                  <a:cubicBezTo>
                    <a:pt x="243" y="273"/>
                    <a:pt x="241" y="266"/>
                    <a:pt x="238" y="257"/>
                  </a:cubicBezTo>
                  <a:cubicBezTo>
                    <a:pt x="226" y="221"/>
                    <a:pt x="202" y="146"/>
                    <a:pt x="196" y="133"/>
                  </a:cubicBezTo>
                  <a:cubicBezTo>
                    <a:pt x="186" y="112"/>
                    <a:pt x="164" y="104"/>
                    <a:pt x="123" y="104"/>
                  </a:cubicBezTo>
                  <a:cubicBezTo>
                    <a:pt x="82" y="104"/>
                    <a:pt x="61" y="112"/>
                    <a:pt x="51" y="133"/>
                  </a:cubicBezTo>
                  <a:cubicBezTo>
                    <a:pt x="44" y="146"/>
                    <a:pt x="20" y="221"/>
                    <a:pt x="8" y="257"/>
                  </a:cubicBezTo>
                  <a:cubicBezTo>
                    <a:pt x="6" y="265"/>
                    <a:pt x="3" y="273"/>
                    <a:pt x="3" y="274"/>
                  </a:cubicBezTo>
                  <a:cubicBezTo>
                    <a:pt x="3" y="274"/>
                    <a:pt x="3" y="274"/>
                    <a:pt x="3" y="274"/>
                  </a:cubicBezTo>
                  <a:cubicBezTo>
                    <a:pt x="0" y="283"/>
                    <a:pt x="6" y="292"/>
                    <a:pt x="15" y="295"/>
                  </a:cubicBezTo>
                  <a:cubicBezTo>
                    <a:pt x="17" y="296"/>
                    <a:pt x="19" y="296"/>
                    <a:pt x="21" y="296"/>
                  </a:cubicBezTo>
                  <a:cubicBezTo>
                    <a:pt x="28" y="296"/>
                    <a:pt x="34" y="292"/>
                    <a:pt x="37" y="286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68" y="310"/>
                    <a:pt x="65" y="463"/>
                    <a:pt x="64" y="470"/>
                  </a:cubicBezTo>
                  <a:cubicBezTo>
                    <a:pt x="64" y="470"/>
                    <a:pt x="64" y="470"/>
                    <a:pt x="64" y="471"/>
                  </a:cubicBezTo>
                  <a:cubicBezTo>
                    <a:pt x="65" y="481"/>
                    <a:pt x="75" y="489"/>
                    <a:pt x="86" y="489"/>
                  </a:cubicBezTo>
                  <a:cubicBezTo>
                    <a:pt x="98" y="489"/>
                    <a:pt x="108" y="481"/>
                    <a:pt x="108" y="471"/>
                  </a:cubicBezTo>
                  <a:cubicBezTo>
                    <a:pt x="123" y="345"/>
                    <a:pt x="123" y="345"/>
                    <a:pt x="123" y="345"/>
                  </a:cubicBezTo>
                  <a:cubicBezTo>
                    <a:pt x="138" y="471"/>
                    <a:pt x="138" y="471"/>
                    <a:pt x="138" y="471"/>
                  </a:cubicBezTo>
                  <a:cubicBezTo>
                    <a:pt x="139" y="481"/>
                    <a:pt x="149" y="489"/>
                    <a:pt x="160" y="489"/>
                  </a:cubicBezTo>
                  <a:cubicBezTo>
                    <a:pt x="160" y="489"/>
                    <a:pt x="160" y="489"/>
                    <a:pt x="160" y="489"/>
                  </a:cubicBezTo>
                  <a:cubicBezTo>
                    <a:pt x="172" y="489"/>
                    <a:pt x="181" y="481"/>
                    <a:pt x="182" y="471"/>
                  </a:cubicBezTo>
                  <a:cubicBezTo>
                    <a:pt x="182" y="470"/>
                    <a:pt x="182" y="470"/>
                    <a:pt x="182" y="470"/>
                  </a:cubicBezTo>
                  <a:cubicBezTo>
                    <a:pt x="182" y="463"/>
                    <a:pt x="178" y="310"/>
                    <a:pt x="176" y="212"/>
                  </a:cubicBezTo>
                  <a:close/>
                  <a:moveTo>
                    <a:pt x="175" y="187"/>
                  </a:moveTo>
                  <a:cubicBezTo>
                    <a:pt x="174" y="185"/>
                    <a:pt x="172" y="184"/>
                    <a:pt x="169" y="184"/>
                  </a:cubicBezTo>
                  <a:cubicBezTo>
                    <a:pt x="167" y="185"/>
                    <a:pt x="166" y="187"/>
                    <a:pt x="166" y="189"/>
                  </a:cubicBezTo>
                  <a:cubicBezTo>
                    <a:pt x="166" y="189"/>
                    <a:pt x="167" y="259"/>
                    <a:pt x="169" y="330"/>
                  </a:cubicBezTo>
                  <a:cubicBezTo>
                    <a:pt x="170" y="365"/>
                    <a:pt x="171" y="400"/>
                    <a:pt x="172" y="426"/>
                  </a:cubicBezTo>
                  <a:cubicBezTo>
                    <a:pt x="172" y="439"/>
                    <a:pt x="172" y="450"/>
                    <a:pt x="172" y="458"/>
                  </a:cubicBezTo>
                  <a:cubicBezTo>
                    <a:pt x="173" y="464"/>
                    <a:pt x="173" y="468"/>
                    <a:pt x="173" y="470"/>
                  </a:cubicBezTo>
                  <a:cubicBezTo>
                    <a:pt x="173" y="470"/>
                    <a:pt x="173" y="470"/>
                    <a:pt x="173" y="470"/>
                  </a:cubicBezTo>
                  <a:cubicBezTo>
                    <a:pt x="172" y="475"/>
                    <a:pt x="167" y="480"/>
                    <a:pt x="160" y="480"/>
                  </a:cubicBezTo>
                  <a:cubicBezTo>
                    <a:pt x="160" y="485"/>
                    <a:pt x="160" y="485"/>
                    <a:pt x="160" y="485"/>
                  </a:cubicBezTo>
                  <a:cubicBezTo>
                    <a:pt x="160" y="480"/>
                    <a:pt x="160" y="480"/>
                    <a:pt x="160" y="480"/>
                  </a:cubicBezTo>
                  <a:cubicBezTo>
                    <a:pt x="153" y="480"/>
                    <a:pt x="148" y="476"/>
                    <a:pt x="147" y="470"/>
                  </a:cubicBezTo>
                  <a:cubicBezTo>
                    <a:pt x="128" y="305"/>
                    <a:pt x="128" y="305"/>
                    <a:pt x="128" y="305"/>
                  </a:cubicBezTo>
                  <a:cubicBezTo>
                    <a:pt x="128" y="302"/>
                    <a:pt x="126" y="300"/>
                    <a:pt x="123" y="300"/>
                  </a:cubicBezTo>
                  <a:cubicBezTo>
                    <a:pt x="121" y="300"/>
                    <a:pt x="119" y="302"/>
                    <a:pt x="119" y="305"/>
                  </a:cubicBezTo>
                  <a:cubicBezTo>
                    <a:pt x="99" y="470"/>
                    <a:pt x="99" y="470"/>
                    <a:pt x="99" y="470"/>
                  </a:cubicBezTo>
                  <a:cubicBezTo>
                    <a:pt x="99" y="476"/>
                    <a:pt x="93" y="480"/>
                    <a:pt x="86" y="480"/>
                  </a:cubicBezTo>
                  <a:cubicBezTo>
                    <a:pt x="80" y="480"/>
                    <a:pt x="74" y="475"/>
                    <a:pt x="74" y="470"/>
                  </a:cubicBezTo>
                  <a:cubicBezTo>
                    <a:pt x="74" y="469"/>
                    <a:pt x="74" y="468"/>
                    <a:pt x="74" y="467"/>
                  </a:cubicBezTo>
                  <a:cubicBezTo>
                    <a:pt x="74" y="465"/>
                    <a:pt x="74" y="462"/>
                    <a:pt x="74" y="458"/>
                  </a:cubicBezTo>
                  <a:cubicBezTo>
                    <a:pt x="74" y="451"/>
                    <a:pt x="74" y="440"/>
                    <a:pt x="75" y="426"/>
                  </a:cubicBezTo>
                  <a:cubicBezTo>
                    <a:pt x="75" y="400"/>
                    <a:pt x="76" y="365"/>
                    <a:pt x="77" y="330"/>
                  </a:cubicBezTo>
                  <a:cubicBezTo>
                    <a:pt x="79" y="259"/>
                    <a:pt x="81" y="189"/>
                    <a:pt x="81" y="189"/>
                  </a:cubicBezTo>
                  <a:cubicBezTo>
                    <a:pt x="81" y="187"/>
                    <a:pt x="79" y="185"/>
                    <a:pt x="77" y="184"/>
                  </a:cubicBezTo>
                  <a:cubicBezTo>
                    <a:pt x="75" y="184"/>
                    <a:pt x="73" y="185"/>
                    <a:pt x="72" y="187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27" y="285"/>
                    <a:pt x="25" y="287"/>
                    <a:pt x="21" y="287"/>
                  </a:cubicBezTo>
                  <a:cubicBezTo>
                    <a:pt x="20" y="287"/>
                    <a:pt x="19" y="286"/>
                    <a:pt x="18" y="286"/>
                  </a:cubicBezTo>
                  <a:cubicBezTo>
                    <a:pt x="14" y="285"/>
                    <a:pt x="11" y="280"/>
                    <a:pt x="12" y="277"/>
                  </a:cubicBezTo>
                  <a:cubicBezTo>
                    <a:pt x="12" y="277"/>
                    <a:pt x="12" y="277"/>
                    <a:pt x="12" y="277"/>
                  </a:cubicBezTo>
                  <a:cubicBezTo>
                    <a:pt x="12" y="276"/>
                    <a:pt x="13" y="274"/>
                    <a:pt x="13" y="272"/>
                  </a:cubicBezTo>
                  <a:cubicBezTo>
                    <a:pt x="14" y="269"/>
                    <a:pt x="16" y="265"/>
                    <a:pt x="17" y="260"/>
                  </a:cubicBezTo>
                  <a:cubicBezTo>
                    <a:pt x="28" y="227"/>
                    <a:pt x="53" y="150"/>
                    <a:pt x="59" y="137"/>
                  </a:cubicBezTo>
                  <a:cubicBezTo>
                    <a:pt x="65" y="125"/>
                    <a:pt x="77" y="113"/>
                    <a:pt x="123" y="113"/>
                  </a:cubicBezTo>
                  <a:cubicBezTo>
                    <a:pt x="169" y="113"/>
                    <a:pt x="182" y="125"/>
                    <a:pt x="187" y="137"/>
                  </a:cubicBezTo>
                  <a:cubicBezTo>
                    <a:pt x="193" y="150"/>
                    <a:pt x="218" y="227"/>
                    <a:pt x="229" y="260"/>
                  </a:cubicBezTo>
                  <a:cubicBezTo>
                    <a:pt x="231" y="265"/>
                    <a:pt x="232" y="269"/>
                    <a:pt x="233" y="272"/>
                  </a:cubicBezTo>
                  <a:cubicBezTo>
                    <a:pt x="234" y="274"/>
                    <a:pt x="234" y="276"/>
                    <a:pt x="235" y="277"/>
                  </a:cubicBezTo>
                  <a:cubicBezTo>
                    <a:pt x="235" y="277"/>
                    <a:pt x="235" y="277"/>
                    <a:pt x="235" y="277"/>
                  </a:cubicBezTo>
                  <a:cubicBezTo>
                    <a:pt x="236" y="280"/>
                    <a:pt x="233" y="285"/>
                    <a:pt x="229" y="286"/>
                  </a:cubicBezTo>
                  <a:cubicBezTo>
                    <a:pt x="227" y="286"/>
                    <a:pt x="226" y="287"/>
                    <a:pt x="225" y="287"/>
                  </a:cubicBezTo>
                  <a:cubicBezTo>
                    <a:pt x="222" y="287"/>
                    <a:pt x="219" y="285"/>
                    <a:pt x="218" y="282"/>
                  </a:cubicBezTo>
                  <a:lnTo>
                    <a:pt x="175" y="187"/>
                  </a:lnTo>
                  <a:close/>
                  <a:moveTo>
                    <a:pt x="244" y="322"/>
                  </a:moveTo>
                  <a:cubicBezTo>
                    <a:pt x="239" y="322"/>
                    <a:pt x="239" y="322"/>
                    <a:pt x="239" y="322"/>
                  </a:cubicBezTo>
                  <a:cubicBezTo>
                    <a:pt x="239" y="308"/>
                    <a:pt x="239" y="308"/>
                    <a:pt x="239" y="308"/>
                  </a:cubicBezTo>
                  <a:cubicBezTo>
                    <a:pt x="239" y="305"/>
                    <a:pt x="236" y="302"/>
                    <a:pt x="233" y="302"/>
                  </a:cubicBezTo>
                  <a:cubicBezTo>
                    <a:pt x="230" y="302"/>
                    <a:pt x="228" y="305"/>
                    <a:pt x="228" y="308"/>
                  </a:cubicBezTo>
                  <a:cubicBezTo>
                    <a:pt x="228" y="322"/>
                    <a:pt x="228" y="322"/>
                    <a:pt x="228" y="322"/>
                  </a:cubicBezTo>
                  <a:cubicBezTo>
                    <a:pt x="223" y="322"/>
                    <a:pt x="223" y="322"/>
                    <a:pt x="223" y="322"/>
                  </a:cubicBezTo>
                  <a:cubicBezTo>
                    <a:pt x="214" y="322"/>
                    <a:pt x="206" y="329"/>
                    <a:pt x="206" y="338"/>
                  </a:cubicBezTo>
                  <a:cubicBezTo>
                    <a:pt x="206" y="424"/>
                    <a:pt x="206" y="424"/>
                    <a:pt x="206" y="424"/>
                  </a:cubicBezTo>
                  <a:cubicBezTo>
                    <a:pt x="206" y="433"/>
                    <a:pt x="214" y="441"/>
                    <a:pt x="223" y="441"/>
                  </a:cubicBezTo>
                  <a:cubicBezTo>
                    <a:pt x="244" y="441"/>
                    <a:pt x="244" y="441"/>
                    <a:pt x="244" y="441"/>
                  </a:cubicBezTo>
                  <a:cubicBezTo>
                    <a:pt x="253" y="441"/>
                    <a:pt x="260" y="433"/>
                    <a:pt x="260" y="424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0" y="329"/>
                    <a:pt x="253" y="322"/>
                    <a:pt x="244" y="322"/>
                  </a:cubicBezTo>
                  <a:close/>
                  <a:moveTo>
                    <a:pt x="249" y="424"/>
                  </a:moveTo>
                  <a:cubicBezTo>
                    <a:pt x="249" y="427"/>
                    <a:pt x="247" y="430"/>
                    <a:pt x="244" y="430"/>
                  </a:cubicBezTo>
                  <a:cubicBezTo>
                    <a:pt x="223" y="430"/>
                    <a:pt x="223" y="430"/>
                    <a:pt x="223" y="430"/>
                  </a:cubicBezTo>
                  <a:cubicBezTo>
                    <a:pt x="220" y="430"/>
                    <a:pt x="217" y="427"/>
                    <a:pt x="217" y="424"/>
                  </a:cubicBezTo>
                  <a:cubicBezTo>
                    <a:pt x="217" y="338"/>
                    <a:pt x="217" y="338"/>
                    <a:pt x="217" y="338"/>
                  </a:cubicBezTo>
                  <a:cubicBezTo>
                    <a:pt x="217" y="335"/>
                    <a:pt x="220" y="332"/>
                    <a:pt x="223" y="332"/>
                  </a:cubicBezTo>
                  <a:cubicBezTo>
                    <a:pt x="244" y="332"/>
                    <a:pt x="244" y="332"/>
                    <a:pt x="244" y="332"/>
                  </a:cubicBezTo>
                  <a:cubicBezTo>
                    <a:pt x="247" y="332"/>
                    <a:pt x="249" y="335"/>
                    <a:pt x="249" y="338"/>
                  </a:cubicBezTo>
                  <a:lnTo>
                    <a:pt x="249" y="4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  <p:sp>
        <p:nvSpPr>
          <p:cNvPr id="34" name="Text Placeholder 2" title="Les services proposés">
            <a:extLst>
              <a:ext uri="{FF2B5EF4-FFF2-40B4-BE49-F238E27FC236}">
                <a16:creationId xmlns:a16="http://schemas.microsoft.com/office/drawing/2014/main" id="{7781BBE5-2144-4160-97C3-CBFFFB22C79B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292364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81481E-6 L 0.00169 -0.775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3 -0.16018 L -0.0013 -0.7453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2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99 -0.33611 L -0.00247 -0.7754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1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-0.53194 L -0.00026 -0.78009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17698" y="5063335"/>
            <a:ext cx="10363200" cy="817561"/>
          </a:xfrm>
        </p:spPr>
        <p:txBody>
          <a:bodyPr/>
          <a:lstStyle/>
          <a:p>
            <a:r>
              <a:rPr lang="en-US" dirty="0"/>
              <a:t>Les services pro</a:t>
            </a:r>
          </a:p>
        </p:txBody>
      </p:sp>
      <p:sp>
        <p:nvSpPr>
          <p:cNvPr id="3" name="Text Placeholder 2" title="Les services proposés"/>
          <p:cNvSpPr>
            <a:spLocks noGrp="1"/>
          </p:cNvSpPr>
          <p:nvPr>
            <p:ph type="body" sz="quarter" idx="10"/>
          </p:nvPr>
        </p:nvSpPr>
        <p:spPr>
          <a:xfrm>
            <a:off x="855725" y="589565"/>
            <a:ext cx="10363200" cy="406400"/>
          </a:xfrm>
          <a:noFill/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SERVICES</a:t>
            </a: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5825068" y="3632533"/>
            <a:ext cx="541867" cy="2169584"/>
          </a:xfrm>
          <a:custGeom>
            <a:avLst/>
            <a:gdLst>
              <a:gd name="T0" fmla="*/ 0 w 62"/>
              <a:gd name="T1" fmla="*/ 0 h 250"/>
              <a:gd name="T2" fmla="*/ 0 w 62"/>
              <a:gd name="T3" fmla="*/ 250 h 250"/>
              <a:gd name="T4" fmla="*/ 29 w 62"/>
              <a:gd name="T5" fmla="*/ 242 h 250"/>
              <a:gd name="T6" fmla="*/ 62 w 62"/>
              <a:gd name="T7" fmla="*/ 250 h 250"/>
              <a:gd name="T8" fmla="*/ 62 w 62"/>
              <a:gd name="T9" fmla="*/ 0 h 250"/>
              <a:gd name="T10" fmla="*/ 0 w 62"/>
              <a:gd name="T11" fmla="*/ 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" h="250">
                <a:moveTo>
                  <a:pt x="0" y="0"/>
                </a:moveTo>
                <a:cubicBezTo>
                  <a:pt x="0" y="250"/>
                  <a:pt x="0" y="250"/>
                  <a:pt x="0" y="250"/>
                </a:cubicBezTo>
                <a:cubicBezTo>
                  <a:pt x="13" y="250"/>
                  <a:pt x="17" y="242"/>
                  <a:pt x="29" y="242"/>
                </a:cubicBezTo>
                <a:cubicBezTo>
                  <a:pt x="41" y="242"/>
                  <a:pt x="48" y="250"/>
                  <a:pt x="62" y="250"/>
                </a:cubicBezTo>
                <a:cubicBezTo>
                  <a:pt x="62" y="0"/>
                  <a:pt x="62" y="0"/>
                  <a:pt x="6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>
            <a:off x="5598585" y="3632533"/>
            <a:ext cx="226484" cy="2169584"/>
          </a:xfrm>
          <a:custGeom>
            <a:avLst/>
            <a:gdLst>
              <a:gd name="T0" fmla="*/ 0 w 26"/>
              <a:gd name="T1" fmla="*/ 0 h 250"/>
              <a:gd name="T2" fmla="*/ 0 w 26"/>
              <a:gd name="T3" fmla="*/ 242 h 250"/>
              <a:gd name="T4" fmla="*/ 0 w 26"/>
              <a:gd name="T5" fmla="*/ 243 h 250"/>
              <a:gd name="T6" fmla="*/ 26 w 26"/>
              <a:gd name="T7" fmla="*/ 250 h 250"/>
              <a:gd name="T8" fmla="*/ 26 w 26"/>
              <a:gd name="T9" fmla="*/ 0 h 250"/>
              <a:gd name="T10" fmla="*/ 0 w 26"/>
              <a:gd name="T11" fmla="*/ 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250">
                <a:moveTo>
                  <a:pt x="0" y="0"/>
                </a:moveTo>
                <a:cubicBezTo>
                  <a:pt x="0" y="242"/>
                  <a:pt x="0" y="242"/>
                  <a:pt x="0" y="242"/>
                </a:cubicBezTo>
                <a:cubicBezTo>
                  <a:pt x="0" y="243"/>
                  <a:pt x="0" y="243"/>
                  <a:pt x="0" y="243"/>
                </a:cubicBezTo>
                <a:cubicBezTo>
                  <a:pt x="9" y="244"/>
                  <a:pt x="15" y="250"/>
                  <a:pt x="26" y="250"/>
                </a:cubicBezTo>
                <a:cubicBezTo>
                  <a:pt x="26" y="0"/>
                  <a:pt x="26" y="0"/>
                  <a:pt x="2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6366935" y="3632533"/>
            <a:ext cx="226484" cy="2169584"/>
          </a:xfrm>
          <a:custGeom>
            <a:avLst/>
            <a:gdLst>
              <a:gd name="T0" fmla="*/ 0 w 26"/>
              <a:gd name="T1" fmla="*/ 0 h 250"/>
              <a:gd name="T2" fmla="*/ 0 w 26"/>
              <a:gd name="T3" fmla="*/ 250 h 250"/>
              <a:gd name="T4" fmla="*/ 26 w 26"/>
              <a:gd name="T5" fmla="*/ 243 h 250"/>
              <a:gd name="T6" fmla="*/ 26 w 26"/>
              <a:gd name="T7" fmla="*/ 242 h 250"/>
              <a:gd name="T8" fmla="*/ 26 w 26"/>
              <a:gd name="T9" fmla="*/ 0 h 250"/>
              <a:gd name="T10" fmla="*/ 0 w 26"/>
              <a:gd name="T11" fmla="*/ 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250">
                <a:moveTo>
                  <a:pt x="0" y="0"/>
                </a:moveTo>
                <a:cubicBezTo>
                  <a:pt x="0" y="250"/>
                  <a:pt x="0" y="250"/>
                  <a:pt x="0" y="250"/>
                </a:cubicBezTo>
                <a:cubicBezTo>
                  <a:pt x="12" y="250"/>
                  <a:pt x="15" y="243"/>
                  <a:pt x="26" y="243"/>
                </a:cubicBezTo>
                <a:cubicBezTo>
                  <a:pt x="26" y="242"/>
                  <a:pt x="26" y="242"/>
                  <a:pt x="26" y="242"/>
                </a:cubicBezTo>
                <a:cubicBezTo>
                  <a:pt x="26" y="0"/>
                  <a:pt x="26" y="0"/>
                  <a:pt x="2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5825068" y="1460782"/>
            <a:ext cx="541867" cy="2442733"/>
          </a:xfrm>
          <a:prstGeom prst="rect">
            <a:avLst/>
          </a:prstGeom>
          <a:solidFill>
            <a:schemeClr val="accent3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15" name="Freeform 11"/>
          <p:cNvSpPr>
            <a:spLocks/>
          </p:cNvSpPr>
          <p:nvPr/>
        </p:nvSpPr>
        <p:spPr bwMode="auto">
          <a:xfrm>
            <a:off x="5598585" y="5732267"/>
            <a:ext cx="994833" cy="755651"/>
          </a:xfrm>
          <a:custGeom>
            <a:avLst/>
            <a:gdLst>
              <a:gd name="T0" fmla="*/ 114 w 114"/>
              <a:gd name="T1" fmla="*/ 1 h 87"/>
              <a:gd name="T2" fmla="*/ 88 w 114"/>
              <a:gd name="T3" fmla="*/ 8 h 87"/>
              <a:gd name="T4" fmla="*/ 55 w 114"/>
              <a:gd name="T5" fmla="*/ 0 h 87"/>
              <a:gd name="T6" fmla="*/ 26 w 114"/>
              <a:gd name="T7" fmla="*/ 8 h 87"/>
              <a:gd name="T8" fmla="*/ 0 w 114"/>
              <a:gd name="T9" fmla="*/ 1 h 87"/>
              <a:gd name="T10" fmla="*/ 53 w 114"/>
              <a:gd name="T11" fmla="*/ 83 h 87"/>
              <a:gd name="T12" fmla="*/ 61 w 114"/>
              <a:gd name="T13" fmla="*/ 83 h 87"/>
              <a:gd name="T14" fmla="*/ 114 w 114"/>
              <a:gd name="T15" fmla="*/ 1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" h="87">
                <a:moveTo>
                  <a:pt x="114" y="1"/>
                </a:moveTo>
                <a:cubicBezTo>
                  <a:pt x="103" y="1"/>
                  <a:pt x="100" y="8"/>
                  <a:pt x="88" y="8"/>
                </a:cubicBezTo>
                <a:cubicBezTo>
                  <a:pt x="74" y="8"/>
                  <a:pt x="67" y="0"/>
                  <a:pt x="55" y="0"/>
                </a:cubicBezTo>
                <a:cubicBezTo>
                  <a:pt x="43" y="0"/>
                  <a:pt x="39" y="8"/>
                  <a:pt x="26" y="8"/>
                </a:cubicBezTo>
                <a:cubicBezTo>
                  <a:pt x="15" y="8"/>
                  <a:pt x="9" y="2"/>
                  <a:pt x="0" y="1"/>
                </a:cubicBezTo>
                <a:cubicBezTo>
                  <a:pt x="53" y="83"/>
                  <a:pt x="53" y="83"/>
                  <a:pt x="53" y="83"/>
                </a:cubicBezTo>
                <a:cubicBezTo>
                  <a:pt x="55" y="87"/>
                  <a:pt x="59" y="87"/>
                  <a:pt x="61" y="83"/>
                </a:cubicBezTo>
                <a:lnTo>
                  <a:pt x="114" y="1"/>
                </a:lnTo>
                <a:close/>
              </a:path>
            </a:pathLst>
          </a:custGeom>
          <a:solidFill>
            <a:srgbClr val="DCC9A4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16" name="Freeform 12"/>
          <p:cNvSpPr>
            <a:spLocks/>
          </p:cNvSpPr>
          <p:nvPr/>
        </p:nvSpPr>
        <p:spPr bwMode="auto">
          <a:xfrm>
            <a:off x="5973235" y="6322817"/>
            <a:ext cx="226484" cy="165100"/>
          </a:xfrm>
          <a:custGeom>
            <a:avLst/>
            <a:gdLst>
              <a:gd name="T0" fmla="*/ 0 w 26"/>
              <a:gd name="T1" fmla="*/ 0 h 19"/>
              <a:gd name="T2" fmla="*/ 10 w 26"/>
              <a:gd name="T3" fmla="*/ 15 h 19"/>
              <a:gd name="T4" fmla="*/ 18 w 26"/>
              <a:gd name="T5" fmla="*/ 15 h 19"/>
              <a:gd name="T6" fmla="*/ 26 w 26"/>
              <a:gd name="T7" fmla="*/ 4 h 19"/>
              <a:gd name="T8" fmla="*/ 3 w 26"/>
              <a:gd name="T9" fmla="*/ 0 h 19"/>
              <a:gd name="T10" fmla="*/ 0 w 26"/>
              <a:gd name="T11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9">
                <a:moveTo>
                  <a:pt x="0" y="0"/>
                </a:moveTo>
                <a:cubicBezTo>
                  <a:pt x="10" y="15"/>
                  <a:pt x="10" y="15"/>
                  <a:pt x="10" y="15"/>
                </a:cubicBezTo>
                <a:cubicBezTo>
                  <a:pt x="12" y="19"/>
                  <a:pt x="16" y="19"/>
                  <a:pt x="18" y="15"/>
                </a:cubicBezTo>
                <a:cubicBezTo>
                  <a:pt x="26" y="4"/>
                  <a:pt x="26" y="4"/>
                  <a:pt x="26" y="4"/>
                </a:cubicBezTo>
                <a:cubicBezTo>
                  <a:pt x="17" y="3"/>
                  <a:pt x="11" y="0"/>
                  <a:pt x="3" y="0"/>
                </a:cubicBezTo>
                <a:cubicBezTo>
                  <a:pt x="2" y="0"/>
                  <a:pt x="1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438EDE6C-C0D9-4851-B6C4-96906054AAE2}"/>
              </a:ext>
            </a:extLst>
          </p:cNvPr>
          <p:cNvGrpSpPr/>
          <p:nvPr/>
        </p:nvGrpSpPr>
        <p:grpSpPr>
          <a:xfrm>
            <a:off x="5825069" y="1460781"/>
            <a:ext cx="4399391" cy="1584176"/>
            <a:chOff x="5825069" y="1460781"/>
            <a:chExt cx="4399391" cy="1584176"/>
          </a:xfrm>
        </p:grpSpPr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5825069" y="1460781"/>
              <a:ext cx="4399391" cy="1584176"/>
            </a:xfrm>
            <a:custGeom>
              <a:avLst/>
              <a:gdLst>
                <a:gd name="T0" fmla="*/ 0 w 26"/>
                <a:gd name="T1" fmla="*/ 0 h 84"/>
                <a:gd name="T2" fmla="*/ 0 w 26"/>
                <a:gd name="T3" fmla="*/ 84 h 84"/>
                <a:gd name="T4" fmla="*/ 26 w 26"/>
                <a:gd name="T5" fmla="*/ 84 h 84"/>
                <a:gd name="T6" fmla="*/ 26 w 26"/>
                <a:gd name="T7" fmla="*/ 84 h 84"/>
                <a:gd name="T8" fmla="*/ 26 w 26"/>
                <a:gd name="T9" fmla="*/ 0 h 84"/>
                <a:gd name="T10" fmla="*/ 0 w 26"/>
                <a:gd name="T1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84">
                  <a:moveTo>
                    <a:pt x="0" y="0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15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63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094501" y="1649336"/>
              <a:ext cx="2025835" cy="863358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fr-FR" sz="2133" dirty="0">
                  <a:solidFill>
                    <a:srgbClr val="2B2B2D"/>
                  </a:solidFill>
                </a:rPr>
                <a:t>Gestion du patrimoine</a:t>
              </a:r>
              <a:endParaRPr lang="en-US" sz="2133" dirty="0">
                <a:solidFill>
                  <a:srgbClr val="2B2B2D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037325" y="1556792"/>
              <a:ext cx="1786867" cy="110799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spAutoFit/>
            </a:bodyPr>
            <a:lstStyle/>
            <a:p>
              <a:r>
                <a:rPr lang="en-US" sz="7200" dirty="0">
                  <a:solidFill>
                    <a:srgbClr val="2B2B2D"/>
                  </a:solidFill>
                </a:rPr>
                <a:t>02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F030109F-0B69-4807-8ACE-5C6DA26859FF}"/>
              </a:ext>
            </a:extLst>
          </p:cNvPr>
          <p:cNvGrpSpPr/>
          <p:nvPr/>
        </p:nvGrpSpPr>
        <p:grpSpPr>
          <a:xfrm>
            <a:off x="6366935" y="3041694"/>
            <a:ext cx="4437888" cy="1622021"/>
            <a:chOff x="6366935" y="3041694"/>
            <a:chExt cx="4437888" cy="1622021"/>
          </a:xfrm>
        </p:grpSpPr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6366935" y="3041694"/>
              <a:ext cx="4437888" cy="1622021"/>
            </a:xfrm>
            <a:custGeom>
              <a:avLst/>
              <a:gdLst>
                <a:gd name="T0" fmla="*/ 0 w 26"/>
                <a:gd name="T1" fmla="*/ 0 h 84"/>
                <a:gd name="T2" fmla="*/ 0 w 26"/>
                <a:gd name="T3" fmla="*/ 84 h 84"/>
                <a:gd name="T4" fmla="*/ 26 w 26"/>
                <a:gd name="T5" fmla="*/ 84 h 84"/>
                <a:gd name="T6" fmla="*/ 26 w 26"/>
                <a:gd name="T7" fmla="*/ 84 h 84"/>
                <a:gd name="T8" fmla="*/ 26 w 26"/>
                <a:gd name="T9" fmla="*/ 0 h 84"/>
                <a:gd name="T10" fmla="*/ 0 w 26"/>
                <a:gd name="T1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84">
                  <a:moveTo>
                    <a:pt x="0" y="0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15" y="84"/>
                    <a:pt x="26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63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584353" y="3181128"/>
              <a:ext cx="1786867" cy="110799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spAutoFit/>
            </a:bodyPr>
            <a:lstStyle/>
            <a:p>
              <a:r>
                <a:rPr lang="en-US" sz="7200" dirty="0">
                  <a:solidFill>
                    <a:srgbClr val="2B2B2D"/>
                  </a:solidFill>
                </a:rPr>
                <a:t>03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554986" y="3258583"/>
              <a:ext cx="3113522" cy="129984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sz="2133" dirty="0">
                  <a:solidFill>
                    <a:srgbClr val="2B2B2D"/>
                  </a:solidFill>
                </a:rPr>
                <a:t>Produits annexes</a:t>
              </a:r>
            </a:p>
            <a:p>
              <a:r>
                <a:rPr lang="en-US" sz="2133" dirty="0">
                  <a:solidFill>
                    <a:srgbClr val="2B2B2D"/>
                  </a:solidFill>
                </a:rPr>
                <a:t>(assurances, placements </a:t>
              </a:r>
              <a:r>
                <a:rPr lang="en-US" sz="2133" dirty="0" err="1">
                  <a:solidFill>
                    <a:srgbClr val="2B2B2D"/>
                  </a:solidFill>
                </a:rPr>
                <a:t>en</a:t>
              </a:r>
              <a:r>
                <a:rPr lang="en-US" sz="2133" dirty="0">
                  <a:solidFill>
                    <a:srgbClr val="2B2B2D"/>
                  </a:solidFill>
                </a:rPr>
                <a:t> bourse)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15997E21-C55A-4A55-B58C-442BC21FAE2C}"/>
              </a:ext>
            </a:extLst>
          </p:cNvPr>
          <p:cNvGrpSpPr/>
          <p:nvPr/>
        </p:nvGrpSpPr>
        <p:grpSpPr>
          <a:xfrm>
            <a:off x="1391478" y="2276873"/>
            <a:ext cx="4433591" cy="1766612"/>
            <a:chOff x="1391478" y="2276873"/>
            <a:chExt cx="4433591" cy="1766612"/>
          </a:xfrm>
        </p:grpSpPr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1391478" y="2276873"/>
              <a:ext cx="4433591" cy="1766612"/>
            </a:xfrm>
            <a:custGeom>
              <a:avLst/>
              <a:gdLst>
                <a:gd name="T0" fmla="*/ 0 w 26"/>
                <a:gd name="T1" fmla="*/ 0 h 84"/>
                <a:gd name="T2" fmla="*/ 0 w 26"/>
                <a:gd name="T3" fmla="*/ 84 h 84"/>
                <a:gd name="T4" fmla="*/ 0 w 26"/>
                <a:gd name="T5" fmla="*/ 84 h 84"/>
                <a:gd name="T6" fmla="*/ 26 w 26"/>
                <a:gd name="T7" fmla="*/ 84 h 84"/>
                <a:gd name="T8" fmla="*/ 26 w 26"/>
                <a:gd name="T9" fmla="*/ 0 h 84"/>
                <a:gd name="T10" fmla="*/ 0 w 26"/>
                <a:gd name="T1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84">
                  <a:moveTo>
                    <a:pt x="0" y="0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26" y="84"/>
                    <a:pt x="26" y="84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877085" y="2370239"/>
              <a:ext cx="1786867" cy="110799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spAutoFit/>
            </a:bodyPr>
            <a:lstStyle/>
            <a:p>
              <a:pPr algn="r"/>
              <a:r>
                <a:rPr lang="en-US" sz="7200" dirty="0">
                  <a:solidFill>
                    <a:srgbClr val="2B2B2D"/>
                  </a:solidFill>
                </a:rPr>
                <a:t>01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86051" y="2736272"/>
              <a:ext cx="2477851" cy="620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fr-FR" sz="2133" dirty="0">
                  <a:solidFill>
                    <a:srgbClr val="2B2B2D"/>
                  </a:solidFill>
                </a:rPr>
                <a:t>Gestion financière</a:t>
              </a:r>
              <a:endParaRPr lang="en-US" sz="2133" dirty="0">
                <a:solidFill>
                  <a:srgbClr val="2B2B2D"/>
                </a:solidFill>
              </a:endParaRPr>
            </a:p>
          </p:txBody>
        </p:sp>
      </p:grpSp>
      <p:sp>
        <p:nvSpPr>
          <p:cNvPr id="28" name="Rounded Rectangle 26">
            <a:extLst>
              <a:ext uri="{FF2B5EF4-FFF2-40B4-BE49-F238E27FC236}">
                <a16:creationId xmlns:a16="http://schemas.microsoft.com/office/drawing/2014/main" id="{EB8AECBE-300C-40F6-B171-6F6D4CCFC3F6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29" name="Text Placeholder 2" title="Les services proposés">
            <a:extLst>
              <a:ext uri="{FF2B5EF4-FFF2-40B4-BE49-F238E27FC236}">
                <a16:creationId xmlns:a16="http://schemas.microsoft.com/office/drawing/2014/main" id="{99913168-6D8C-4F7D-B3C1-116E1E822376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362629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L’EQUIPE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735960" y="2398676"/>
            <a:ext cx="3487803" cy="2481705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2133" b="1" dirty="0"/>
              <a:t>Product owner :</a:t>
            </a:r>
          </a:p>
          <a:p>
            <a:pPr marL="342900" indent="-342900">
              <a:lnSpc>
                <a:spcPct val="89000"/>
              </a:lnSpc>
              <a:buFont typeface="Arial" panose="020B0604020202020204" pitchFamily="34" charset="0"/>
              <a:buChar char="•"/>
            </a:pPr>
            <a:r>
              <a:rPr lang="en-US" sz="2133" dirty="0" err="1"/>
              <a:t>Jérémy</a:t>
            </a:r>
            <a:r>
              <a:rPr lang="en-US" sz="2133" dirty="0"/>
              <a:t> Masson</a:t>
            </a:r>
          </a:p>
          <a:p>
            <a:pPr>
              <a:lnSpc>
                <a:spcPct val="89000"/>
              </a:lnSpc>
            </a:pPr>
            <a:endParaRPr lang="en-US" sz="2133" dirty="0"/>
          </a:p>
          <a:p>
            <a:pPr>
              <a:lnSpc>
                <a:spcPct val="89000"/>
              </a:lnSpc>
            </a:pPr>
            <a:r>
              <a:rPr lang="en-US" sz="2133" b="1" dirty="0" err="1"/>
              <a:t>Developpement</a:t>
            </a:r>
            <a:r>
              <a:rPr lang="en-US" sz="2133" b="1" dirty="0"/>
              <a:t> team :</a:t>
            </a:r>
          </a:p>
          <a:p>
            <a:pPr marL="342900" indent="-342900">
              <a:lnSpc>
                <a:spcPct val="89000"/>
              </a:lnSpc>
              <a:buFont typeface="Arial" panose="020B0604020202020204" pitchFamily="34" charset="0"/>
              <a:buChar char="•"/>
            </a:pPr>
            <a:r>
              <a:rPr lang="en-US" sz="2133" dirty="0" err="1"/>
              <a:t>Kamir</a:t>
            </a:r>
            <a:r>
              <a:rPr lang="en-US" sz="2133" dirty="0"/>
              <a:t> </a:t>
            </a:r>
            <a:r>
              <a:rPr lang="en-US" sz="2133" dirty="0" err="1"/>
              <a:t>Elsisi</a:t>
            </a:r>
            <a:endParaRPr lang="en-US" sz="2133" dirty="0"/>
          </a:p>
          <a:p>
            <a:pPr marL="342900" indent="-342900">
              <a:lnSpc>
                <a:spcPct val="89000"/>
              </a:lnSpc>
              <a:buFont typeface="Arial" panose="020B0604020202020204" pitchFamily="34" charset="0"/>
              <a:buChar char="•"/>
            </a:pPr>
            <a:r>
              <a:rPr lang="en-US" sz="2133" dirty="0"/>
              <a:t>Steven Roman</a:t>
            </a:r>
          </a:p>
          <a:p>
            <a:pPr marL="342900" indent="-342900">
              <a:lnSpc>
                <a:spcPct val="89000"/>
              </a:lnSpc>
              <a:buFont typeface="Arial" panose="020B0604020202020204" pitchFamily="34" charset="0"/>
              <a:buChar char="•"/>
            </a:pPr>
            <a:r>
              <a:rPr lang="en-US" sz="2133" dirty="0"/>
              <a:t>Antoine </a:t>
            </a:r>
            <a:r>
              <a:rPr lang="en-US" sz="2133" dirty="0" err="1"/>
              <a:t>Volatron</a:t>
            </a:r>
            <a:endParaRPr lang="en-US" sz="2133" dirty="0"/>
          </a:p>
          <a:p>
            <a:pPr algn="r">
              <a:lnSpc>
                <a:spcPct val="89000"/>
              </a:lnSpc>
            </a:pPr>
            <a:endParaRPr lang="en-US" sz="2133" dirty="0"/>
          </a:p>
        </p:txBody>
      </p:sp>
      <p:sp>
        <p:nvSpPr>
          <p:cNvPr id="57" name="Rectangle 56"/>
          <p:cNvSpPr/>
          <p:nvPr/>
        </p:nvSpPr>
        <p:spPr>
          <a:xfrm>
            <a:off x="9072559" y="2427342"/>
            <a:ext cx="2438400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endParaRPr lang="en-US" sz="1467" dirty="0"/>
          </a:p>
        </p:txBody>
      </p:sp>
      <p:sp>
        <p:nvSpPr>
          <p:cNvPr id="69" name="Freeform 26">
            <a:extLst>
              <a:ext uri="{FF2B5EF4-FFF2-40B4-BE49-F238E27FC236}">
                <a16:creationId xmlns:a16="http://schemas.microsoft.com/office/drawing/2014/main" id="{E0145423-CEBF-45AD-82F1-E1836A594F41}"/>
              </a:ext>
            </a:extLst>
          </p:cNvPr>
          <p:cNvSpPr>
            <a:spLocks noEditPoints="1"/>
          </p:cNvSpPr>
          <p:nvPr/>
        </p:nvSpPr>
        <p:spPr bwMode="auto">
          <a:xfrm>
            <a:off x="3244688" y="3639529"/>
            <a:ext cx="503767" cy="493187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72" name="Freeform 17">
            <a:extLst>
              <a:ext uri="{FF2B5EF4-FFF2-40B4-BE49-F238E27FC236}">
                <a16:creationId xmlns:a16="http://schemas.microsoft.com/office/drawing/2014/main" id="{F8C9379F-0EAE-4651-B2C5-BAEC1C187A4C}"/>
              </a:ext>
            </a:extLst>
          </p:cNvPr>
          <p:cNvSpPr>
            <a:spLocks noEditPoints="1"/>
          </p:cNvSpPr>
          <p:nvPr/>
        </p:nvSpPr>
        <p:spPr bwMode="auto">
          <a:xfrm>
            <a:off x="8471728" y="2600145"/>
            <a:ext cx="541989" cy="629729"/>
          </a:xfrm>
          <a:custGeom>
            <a:avLst/>
            <a:gdLst>
              <a:gd name="T0" fmla="*/ 407 w 413"/>
              <a:gd name="T1" fmla="*/ 364 h 480"/>
              <a:gd name="T2" fmla="*/ 394 w 413"/>
              <a:gd name="T3" fmla="*/ 296 h 480"/>
              <a:gd name="T4" fmla="*/ 353 w 413"/>
              <a:gd name="T5" fmla="*/ 233 h 480"/>
              <a:gd name="T6" fmla="*/ 344 w 413"/>
              <a:gd name="T7" fmla="*/ 29 h 480"/>
              <a:gd name="T8" fmla="*/ 28 w 413"/>
              <a:gd name="T9" fmla="*/ 0 h 480"/>
              <a:gd name="T10" fmla="*/ 0 w 413"/>
              <a:gd name="T11" fmla="*/ 441 h 480"/>
              <a:gd name="T12" fmla="*/ 294 w 413"/>
              <a:gd name="T13" fmla="*/ 469 h 480"/>
              <a:gd name="T14" fmla="*/ 303 w 413"/>
              <a:gd name="T15" fmla="*/ 480 h 480"/>
              <a:gd name="T16" fmla="*/ 307 w 413"/>
              <a:gd name="T17" fmla="*/ 474 h 480"/>
              <a:gd name="T18" fmla="*/ 196 w 413"/>
              <a:gd name="T19" fmla="*/ 367 h 480"/>
              <a:gd name="T20" fmla="*/ 174 w 413"/>
              <a:gd name="T21" fmla="*/ 331 h 480"/>
              <a:gd name="T22" fmla="*/ 195 w 413"/>
              <a:gd name="T23" fmla="*/ 334 h 480"/>
              <a:gd name="T24" fmla="*/ 239 w 413"/>
              <a:gd name="T25" fmla="*/ 363 h 480"/>
              <a:gd name="T26" fmla="*/ 247 w 413"/>
              <a:gd name="T27" fmla="*/ 339 h 480"/>
              <a:gd name="T28" fmla="*/ 195 w 413"/>
              <a:gd name="T29" fmla="*/ 189 h 480"/>
              <a:gd name="T30" fmla="*/ 217 w 413"/>
              <a:gd name="T31" fmla="*/ 201 h 480"/>
              <a:gd name="T32" fmla="*/ 251 w 413"/>
              <a:gd name="T33" fmla="*/ 274 h 480"/>
              <a:gd name="T34" fmla="*/ 260 w 413"/>
              <a:gd name="T35" fmla="*/ 271 h 480"/>
              <a:gd name="T36" fmla="*/ 292 w 413"/>
              <a:gd name="T37" fmla="*/ 259 h 480"/>
              <a:gd name="T38" fmla="*/ 315 w 413"/>
              <a:gd name="T39" fmla="*/ 246 h 480"/>
              <a:gd name="T40" fmla="*/ 335 w 413"/>
              <a:gd name="T41" fmla="*/ 252 h 480"/>
              <a:gd name="T42" fmla="*/ 353 w 413"/>
              <a:gd name="T43" fmla="*/ 243 h 480"/>
              <a:gd name="T44" fmla="*/ 385 w 413"/>
              <a:gd name="T45" fmla="*/ 298 h 480"/>
              <a:gd name="T46" fmla="*/ 398 w 413"/>
              <a:gd name="T47" fmla="*/ 363 h 480"/>
              <a:gd name="T48" fmla="*/ 410 w 413"/>
              <a:gd name="T49" fmla="*/ 419 h 480"/>
              <a:gd name="T50" fmla="*/ 302 w 413"/>
              <a:gd name="T51" fmla="*/ 240 h 480"/>
              <a:gd name="T52" fmla="*/ 260 w 413"/>
              <a:gd name="T53" fmla="*/ 254 h 480"/>
              <a:gd name="T54" fmla="*/ 226 w 413"/>
              <a:gd name="T55" fmla="*/ 198 h 480"/>
              <a:gd name="T56" fmla="*/ 191 w 413"/>
              <a:gd name="T57" fmla="*/ 180 h 480"/>
              <a:gd name="T58" fmla="*/ 238 w 413"/>
              <a:gd name="T59" fmla="*/ 342 h 480"/>
              <a:gd name="T60" fmla="*/ 201 w 413"/>
              <a:gd name="T61" fmla="*/ 326 h 480"/>
              <a:gd name="T62" fmla="*/ 166 w 413"/>
              <a:gd name="T63" fmla="*/ 325 h 480"/>
              <a:gd name="T64" fmla="*/ 190 w 413"/>
              <a:gd name="T65" fmla="*/ 374 h 480"/>
              <a:gd name="T66" fmla="*/ 42 w 413"/>
              <a:gd name="T67" fmla="*/ 378 h 480"/>
              <a:gd name="T68" fmla="*/ 302 w 413"/>
              <a:gd name="T69" fmla="*/ 45 h 480"/>
              <a:gd name="T70" fmla="*/ 335 w 413"/>
              <a:gd name="T71" fmla="*/ 240 h 480"/>
              <a:gd name="T72" fmla="*/ 314 w 413"/>
              <a:gd name="T73" fmla="*/ 237 h 480"/>
              <a:gd name="T74" fmla="*/ 312 w 413"/>
              <a:gd name="T75" fmla="*/ 41 h 480"/>
              <a:gd name="T76" fmla="*/ 37 w 413"/>
              <a:gd name="T77" fmla="*/ 36 h 480"/>
              <a:gd name="T78" fmla="*/ 32 w 413"/>
              <a:gd name="T79" fmla="*/ 383 h 480"/>
              <a:gd name="T80" fmla="*/ 206 w 413"/>
              <a:gd name="T81" fmla="*/ 388 h 480"/>
              <a:gd name="T82" fmla="*/ 288 w 413"/>
              <a:gd name="T83" fmla="*/ 459 h 480"/>
              <a:gd name="T84" fmla="*/ 9 w 413"/>
              <a:gd name="T85" fmla="*/ 441 h 480"/>
              <a:gd name="T86" fmla="*/ 28 w 413"/>
              <a:gd name="T87" fmla="*/ 10 h 480"/>
              <a:gd name="T88" fmla="*/ 335 w 413"/>
              <a:gd name="T89" fmla="*/ 29 h 480"/>
              <a:gd name="T90" fmla="*/ 172 w 413"/>
              <a:gd name="T91" fmla="*/ 449 h 480"/>
              <a:gd name="T92" fmla="*/ 172 w 413"/>
              <a:gd name="T93" fmla="*/ 399 h 480"/>
              <a:gd name="T94" fmla="*/ 172 w 413"/>
              <a:gd name="T95" fmla="*/ 449 h 480"/>
              <a:gd name="T96" fmla="*/ 189 w 413"/>
              <a:gd name="T97" fmla="*/ 423 h 480"/>
              <a:gd name="T98" fmla="*/ 157 w 413"/>
              <a:gd name="T99" fmla="*/ 423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13" h="480">
                <a:moveTo>
                  <a:pt x="412" y="412"/>
                </a:moveTo>
                <a:cubicBezTo>
                  <a:pt x="405" y="398"/>
                  <a:pt x="406" y="380"/>
                  <a:pt x="407" y="364"/>
                </a:cubicBezTo>
                <a:cubicBezTo>
                  <a:pt x="408" y="351"/>
                  <a:pt x="409" y="341"/>
                  <a:pt x="405" y="333"/>
                </a:cubicBezTo>
                <a:cubicBezTo>
                  <a:pt x="402" y="327"/>
                  <a:pt x="398" y="311"/>
                  <a:pt x="394" y="296"/>
                </a:cubicBezTo>
                <a:cubicBezTo>
                  <a:pt x="390" y="279"/>
                  <a:pt x="386" y="263"/>
                  <a:pt x="382" y="255"/>
                </a:cubicBezTo>
                <a:cubicBezTo>
                  <a:pt x="375" y="241"/>
                  <a:pt x="365" y="233"/>
                  <a:pt x="353" y="233"/>
                </a:cubicBezTo>
                <a:cubicBezTo>
                  <a:pt x="350" y="233"/>
                  <a:pt x="347" y="234"/>
                  <a:pt x="344" y="234"/>
                </a:cubicBezTo>
                <a:cubicBezTo>
                  <a:pt x="344" y="29"/>
                  <a:pt x="344" y="29"/>
                  <a:pt x="344" y="29"/>
                </a:cubicBezTo>
                <a:cubicBezTo>
                  <a:pt x="344" y="12"/>
                  <a:pt x="330" y="0"/>
                  <a:pt x="316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14" y="0"/>
                  <a:pt x="0" y="12"/>
                  <a:pt x="0" y="29"/>
                </a:cubicBezTo>
                <a:cubicBezTo>
                  <a:pt x="0" y="441"/>
                  <a:pt x="0" y="441"/>
                  <a:pt x="0" y="441"/>
                </a:cubicBezTo>
                <a:cubicBezTo>
                  <a:pt x="0" y="457"/>
                  <a:pt x="14" y="469"/>
                  <a:pt x="28" y="469"/>
                </a:cubicBezTo>
                <a:cubicBezTo>
                  <a:pt x="294" y="469"/>
                  <a:pt x="294" y="469"/>
                  <a:pt x="294" y="469"/>
                </a:cubicBezTo>
                <a:cubicBezTo>
                  <a:pt x="295" y="472"/>
                  <a:pt x="297" y="475"/>
                  <a:pt x="298" y="478"/>
                </a:cubicBezTo>
                <a:cubicBezTo>
                  <a:pt x="299" y="479"/>
                  <a:pt x="301" y="480"/>
                  <a:pt x="303" y="480"/>
                </a:cubicBezTo>
                <a:cubicBezTo>
                  <a:pt x="303" y="480"/>
                  <a:pt x="304" y="480"/>
                  <a:pt x="305" y="480"/>
                </a:cubicBezTo>
                <a:cubicBezTo>
                  <a:pt x="307" y="479"/>
                  <a:pt x="308" y="476"/>
                  <a:pt x="307" y="474"/>
                </a:cubicBezTo>
                <a:cubicBezTo>
                  <a:pt x="294" y="446"/>
                  <a:pt x="273" y="422"/>
                  <a:pt x="259" y="416"/>
                </a:cubicBezTo>
                <a:cubicBezTo>
                  <a:pt x="251" y="414"/>
                  <a:pt x="217" y="385"/>
                  <a:pt x="196" y="367"/>
                </a:cubicBezTo>
                <a:cubicBezTo>
                  <a:pt x="187" y="359"/>
                  <a:pt x="179" y="352"/>
                  <a:pt x="175" y="349"/>
                </a:cubicBezTo>
                <a:cubicBezTo>
                  <a:pt x="168" y="344"/>
                  <a:pt x="170" y="335"/>
                  <a:pt x="174" y="331"/>
                </a:cubicBezTo>
                <a:cubicBezTo>
                  <a:pt x="175" y="329"/>
                  <a:pt x="181" y="323"/>
                  <a:pt x="188" y="328"/>
                </a:cubicBezTo>
                <a:cubicBezTo>
                  <a:pt x="190" y="329"/>
                  <a:pt x="192" y="331"/>
                  <a:pt x="195" y="334"/>
                </a:cubicBezTo>
                <a:cubicBezTo>
                  <a:pt x="206" y="342"/>
                  <a:pt x="222" y="354"/>
                  <a:pt x="231" y="361"/>
                </a:cubicBezTo>
                <a:cubicBezTo>
                  <a:pt x="234" y="364"/>
                  <a:pt x="238" y="364"/>
                  <a:pt x="239" y="363"/>
                </a:cubicBezTo>
                <a:cubicBezTo>
                  <a:pt x="245" y="361"/>
                  <a:pt x="247" y="350"/>
                  <a:pt x="247" y="341"/>
                </a:cubicBezTo>
                <a:cubicBezTo>
                  <a:pt x="247" y="340"/>
                  <a:pt x="247" y="339"/>
                  <a:pt x="247" y="339"/>
                </a:cubicBezTo>
                <a:cubicBezTo>
                  <a:pt x="188" y="215"/>
                  <a:pt x="188" y="215"/>
                  <a:pt x="188" y="215"/>
                </a:cubicBezTo>
                <a:cubicBezTo>
                  <a:pt x="183" y="205"/>
                  <a:pt x="186" y="193"/>
                  <a:pt x="195" y="189"/>
                </a:cubicBezTo>
                <a:cubicBezTo>
                  <a:pt x="199" y="187"/>
                  <a:pt x="203" y="187"/>
                  <a:pt x="208" y="189"/>
                </a:cubicBezTo>
                <a:cubicBezTo>
                  <a:pt x="212" y="191"/>
                  <a:pt x="215" y="195"/>
                  <a:pt x="217" y="201"/>
                </a:cubicBezTo>
                <a:cubicBezTo>
                  <a:pt x="217" y="201"/>
                  <a:pt x="217" y="201"/>
                  <a:pt x="217" y="202"/>
                </a:cubicBezTo>
                <a:cubicBezTo>
                  <a:pt x="251" y="274"/>
                  <a:pt x="251" y="274"/>
                  <a:pt x="251" y="274"/>
                </a:cubicBezTo>
                <a:cubicBezTo>
                  <a:pt x="252" y="276"/>
                  <a:pt x="255" y="277"/>
                  <a:pt x="257" y="276"/>
                </a:cubicBezTo>
                <a:cubicBezTo>
                  <a:pt x="259" y="276"/>
                  <a:pt x="260" y="274"/>
                  <a:pt x="260" y="271"/>
                </a:cubicBezTo>
                <a:cubicBezTo>
                  <a:pt x="260" y="267"/>
                  <a:pt x="261" y="264"/>
                  <a:pt x="265" y="261"/>
                </a:cubicBezTo>
                <a:cubicBezTo>
                  <a:pt x="272" y="257"/>
                  <a:pt x="284" y="256"/>
                  <a:pt x="292" y="259"/>
                </a:cubicBezTo>
                <a:cubicBezTo>
                  <a:pt x="294" y="260"/>
                  <a:pt x="297" y="259"/>
                  <a:pt x="298" y="257"/>
                </a:cubicBezTo>
                <a:cubicBezTo>
                  <a:pt x="301" y="250"/>
                  <a:pt x="309" y="247"/>
                  <a:pt x="315" y="246"/>
                </a:cubicBezTo>
                <a:cubicBezTo>
                  <a:pt x="322" y="245"/>
                  <a:pt x="328" y="247"/>
                  <a:pt x="331" y="251"/>
                </a:cubicBezTo>
                <a:cubicBezTo>
                  <a:pt x="332" y="252"/>
                  <a:pt x="334" y="253"/>
                  <a:pt x="335" y="252"/>
                </a:cubicBezTo>
                <a:cubicBezTo>
                  <a:pt x="337" y="252"/>
                  <a:pt x="338" y="251"/>
                  <a:pt x="339" y="250"/>
                </a:cubicBezTo>
                <a:cubicBezTo>
                  <a:pt x="341" y="245"/>
                  <a:pt x="347" y="242"/>
                  <a:pt x="353" y="243"/>
                </a:cubicBezTo>
                <a:cubicBezTo>
                  <a:pt x="358" y="243"/>
                  <a:pt x="367" y="245"/>
                  <a:pt x="373" y="259"/>
                </a:cubicBezTo>
                <a:cubicBezTo>
                  <a:pt x="377" y="266"/>
                  <a:pt x="381" y="283"/>
                  <a:pt x="385" y="298"/>
                </a:cubicBezTo>
                <a:cubicBezTo>
                  <a:pt x="389" y="315"/>
                  <a:pt x="393" y="330"/>
                  <a:pt x="397" y="337"/>
                </a:cubicBezTo>
                <a:cubicBezTo>
                  <a:pt x="399" y="342"/>
                  <a:pt x="398" y="353"/>
                  <a:pt x="398" y="363"/>
                </a:cubicBezTo>
                <a:cubicBezTo>
                  <a:pt x="397" y="379"/>
                  <a:pt x="396" y="399"/>
                  <a:pt x="404" y="416"/>
                </a:cubicBezTo>
                <a:cubicBezTo>
                  <a:pt x="405" y="419"/>
                  <a:pt x="408" y="420"/>
                  <a:pt x="410" y="419"/>
                </a:cubicBezTo>
                <a:cubicBezTo>
                  <a:pt x="412" y="417"/>
                  <a:pt x="413" y="415"/>
                  <a:pt x="412" y="412"/>
                </a:cubicBezTo>
                <a:close/>
                <a:moveTo>
                  <a:pt x="302" y="240"/>
                </a:moveTo>
                <a:cubicBezTo>
                  <a:pt x="298" y="243"/>
                  <a:pt x="294" y="246"/>
                  <a:pt x="292" y="249"/>
                </a:cubicBezTo>
                <a:cubicBezTo>
                  <a:pt x="281" y="246"/>
                  <a:pt x="268" y="248"/>
                  <a:pt x="260" y="254"/>
                </a:cubicBezTo>
                <a:cubicBezTo>
                  <a:pt x="258" y="255"/>
                  <a:pt x="256" y="257"/>
                  <a:pt x="254" y="259"/>
                </a:cubicBezTo>
                <a:cubicBezTo>
                  <a:pt x="226" y="198"/>
                  <a:pt x="226" y="198"/>
                  <a:pt x="226" y="198"/>
                </a:cubicBezTo>
                <a:cubicBezTo>
                  <a:pt x="224" y="190"/>
                  <a:pt x="218" y="184"/>
                  <a:pt x="212" y="181"/>
                </a:cubicBezTo>
                <a:cubicBezTo>
                  <a:pt x="205" y="177"/>
                  <a:pt x="197" y="177"/>
                  <a:pt x="191" y="180"/>
                </a:cubicBezTo>
                <a:cubicBezTo>
                  <a:pt x="178" y="187"/>
                  <a:pt x="173" y="204"/>
                  <a:pt x="180" y="219"/>
                </a:cubicBezTo>
                <a:cubicBezTo>
                  <a:pt x="238" y="342"/>
                  <a:pt x="238" y="342"/>
                  <a:pt x="238" y="342"/>
                </a:cubicBezTo>
                <a:cubicBezTo>
                  <a:pt x="237" y="346"/>
                  <a:pt x="237" y="351"/>
                  <a:pt x="236" y="353"/>
                </a:cubicBezTo>
                <a:cubicBezTo>
                  <a:pt x="227" y="345"/>
                  <a:pt x="212" y="334"/>
                  <a:pt x="201" y="326"/>
                </a:cubicBezTo>
                <a:cubicBezTo>
                  <a:pt x="198" y="324"/>
                  <a:pt x="195" y="322"/>
                  <a:pt x="193" y="320"/>
                </a:cubicBezTo>
                <a:cubicBezTo>
                  <a:pt x="184" y="314"/>
                  <a:pt x="173" y="316"/>
                  <a:pt x="166" y="325"/>
                </a:cubicBezTo>
                <a:cubicBezTo>
                  <a:pt x="160" y="334"/>
                  <a:pt x="158" y="348"/>
                  <a:pt x="169" y="357"/>
                </a:cubicBezTo>
                <a:cubicBezTo>
                  <a:pt x="173" y="360"/>
                  <a:pt x="181" y="366"/>
                  <a:pt x="190" y="374"/>
                </a:cubicBezTo>
                <a:cubicBezTo>
                  <a:pt x="192" y="376"/>
                  <a:pt x="193" y="377"/>
                  <a:pt x="195" y="378"/>
                </a:cubicBezTo>
                <a:cubicBezTo>
                  <a:pt x="42" y="378"/>
                  <a:pt x="42" y="378"/>
                  <a:pt x="42" y="378"/>
                </a:cubicBezTo>
                <a:cubicBezTo>
                  <a:pt x="42" y="45"/>
                  <a:pt x="42" y="45"/>
                  <a:pt x="42" y="45"/>
                </a:cubicBezTo>
                <a:cubicBezTo>
                  <a:pt x="302" y="45"/>
                  <a:pt x="302" y="45"/>
                  <a:pt x="302" y="45"/>
                </a:cubicBezTo>
                <a:lnTo>
                  <a:pt x="302" y="240"/>
                </a:lnTo>
                <a:close/>
                <a:moveTo>
                  <a:pt x="335" y="240"/>
                </a:moveTo>
                <a:cubicBezTo>
                  <a:pt x="335" y="240"/>
                  <a:pt x="334" y="241"/>
                  <a:pt x="334" y="241"/>
                </a:cubicBezTo>
                <a:cubicBezTo>
                  <a:pt x="329" y="237"/>
                  <a:pt x="322" y="236"/>
                  <a:pt x="314" y="237"/>
                </a:cubicBezTo>
                <a:cubicBezTo>
                  <a:pt x="313" y="237"/>
                  <a:pt x="313" y="237"/>
                  <a:pt x="312" y="237"/>
                </a:cubicBezTo>
                <a:cubicBezTo>
                  <a:pt x="312" y="41"/>
                  <a:pt x="312" y="41"/>
                  <a:pt x="312" y="41"/>
                </a:cubicBezTo>
                <a:cubicBezTo>
                  <a:pt x="312" y="38"/>
                  <a:pt x="309" y="36"/>
                  <a:pt x="307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4" y="36"/>
                  <a:pt x="32" y="38"/>
                  <a:pt x="32" y="41"/>
                </a:cubicBezTo>
                <a:cubicBezTo>
                  <a:pt x="32" y="383"/>
                  <a:pt x="32" y="383"/>
                  <a:pt x="32" y="383"/>
                </a:cubicBezTo>
                <a:cubicBezTo>
                  <a:pt x="32" y="386"/>
                  <a:pt x="34" y="388"/>
                  <a:pt x="37" y="388"/>
                </a:cubicBezTo>
                <a:cubicBezTo>
                  <a:pt x="206" y="388"/>
                  <a:pt x="206" y="388"/>
                  <a:pt x="206" y="388"/>
                </a:cubicBezTo>
                <a:cubicBezTo>
                  <a:pt x="229" y="408"/>
                  <a:pt x="248" y="423"/>
                  <a:pt x="255" y="425"/>
                </a:cubicBezTo>
                <a:cubicBezTo>
                  <a:pt x="263" y="428"/>
                  <a:pt x="277" y="441"/>
                  <a:pt x="288" y="459"/>
                </a:cubicBezTo>
                <a:cubicBezTo>
                  <a:pt x="28" y="459"/>
                  <a:pt x="28" y="459"/>
                  <a:pt x="28" y="459"/>
                </a:cubicBezTo>
                <a:cubicBezTo>
                  <a:pt x="19" y="459"/>
                  <a:pt x="9" y="452"/>
                  <a:pt x="9" y="441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17"/>
                  <a:pt x="19" y="10"/>
                  <a:pt x="28" y="10"/>
                </a:cubicBezTo>
                <a:cubicBezTo>
                  <a:pt x="316" y="10"/>
                  <a:pt x="316" y="10"/>
                  <a:pt x="316" y="10"/>
                </a:cubicBezTo>
                <a:cubicBezTo>
                  <a:pt x="325" y="10"/>
                  <a:pt x="335" y="17"/>
                  <a:pt x="335" y="29"/>
                </a:cubicBezTo>
                <a:lnTo>
                  <a:pt x="335" y="240"/>
                </a:lnTo>
                <a:close/>
                <a:moveTo>
                  <a:pt x="172" y="449"/>
                </a:moveTo>
                <a:cubicBezTo>
                  <a:pt x="186" y="449"/>
                  <a:pt x="198" y="438"/>
                  <a:pt x="198" y="423"/>
                </a:cubicBezTo>
                <a:cubicBezTo>
                  <a:pt x="198" y="410"/>
                  <a:pt x="186" y="399"/>
                  <a:pt x="172" y="399"/>
                </a:cubicBezTo>
                <a:cubicBezTo>
                  <a:pt x="157" y="399"/>
                  <a:pt x="148" y="411"/>
                  <a:pt x="148" y="423"/>
                </a:cubicBezTo>
                <a:cubicBezTo>
                  <a:pt x="148" y="438"/>
                  <a:pt x="158" y="449"/>
                  <a:pt x="172" y="449"/>
                </a:cubicBezTo>
                <a:close/>
                <a:moveTo>
                  <a:pt x="172" y="408"/>
                </a:moveTo>
                <a:cubicBezTo>
                  <a:pt x="181" y="408"/>
                  <a:pt x="189" y="416"/>
                  <a:pt x="189" y="423"/>
                </a:cubicBezTo>
                <a:cubicBezTo>
                  <a:pt x="189" y="432"/>
                  <a:pt x="181" y="440"/>
                  <a:pt x="172" y="440"/>
                </a:cubicBezTo>
                <a:cubicBezTo>
                  <a:pt x="162" y="440"/>
                  <a:pt x="157" y="431"/>
                  <a:pt x="157" y="423"/>
                </a:cubicBezTo>
                <a:cubicBezTo>
                  <a:pt x="157" y="416"/>
                  <a:pt x="163" y="408"/>
                  <a:pt x="172" y="4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0777B1-6F2B-4BE3-B7E7-079133EE31E6}"/>
              </a:ext>
            </a:extLst>
          </p:cNvPr>
          <p:cNvSpPr/>
          <p:nvPr/>
        </p:nvSpPr>
        <p:spPr bwMode="hidden">
          <a:xfrm>
            <a:off x="-276708" y="1384438"/>
            <a:ext cx="4530570" cy="451018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D5531E58-4AD3-4711-9700-B788717C83AA}"/>
              </a:ext>
            </a:extLst>
          </p:cNvPr>
          <p:cNvGrpSpPr/>
          <p:nvPr/>
        </p:nvGrpSpPr>
        <p:grpSpPr>
          <a:xfrm>
            <a:off x="2972665" y="2147803"/>
            <a:ext cx="2562394" cy="2562394"/>
            <a:chOff x="914400" y="2530603"/>
            <a:chExt cx="890585" cy="890585"/>
          </a:xfrm>
        </p:grpSpPr>
        <p:sp>
          <p:nvSpPr>
            <p:cNvPr id="21" name="Oval 62">
              <a:extLst>
                <a:ext uri="{FF2B5EF4-FFF2-40B4-BE49-F238E27FC236}">
                  <a16:creationId xmlns:a16="http://schemas.microsoft.com/office/drawing/2014/main" id="{E0155B15-C101-4D5E-93C9-A832BFCFB688}"/>
                </a:ext>
              </a:extLst>
            </p:cNvPr>
            <p:cNvSpPr/>
            <p:nvPr/>
          </p:nvSpPr>
          <p:spPr>
            <a:xfrm>
              <a:off x="914400" y="2530603"/>
              <a:ext cx="890585" cy="8905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FA4793D8-3762-44AF-A3F4-92376D2D09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721" y="2690023"/>
              <a:ext cx="655055" cy="490994"/>
            </a:xfrm>
            <a:custGeom>
              <a:avLst/>
              <a:gdLst>
                <a:gd name="T0" fmla="*/ 169 w 485"/>
                <a:gd name="T1" fmla="*/ 91 h 364"/>
                <a:gd name="T2" fmla="*/ 169 w 485"/>
                <a:gd name="T3" fmla="*/ 81 h 364"/>
                <a:gd name="T4" fmla="*/ 177 w 485"/>
                <a:gd name="T5" fmla="*/ 74 h 364"/>
                <a:gd name="T6" fmla="*/ 123 w 485"/>
                <a:gd name="T7" fmla="*/ 279 h 364"/>
                <a:gd name="T8" fmla="*/ 49 w 485"/>
                <a:gd name="T9" fmla="*/ 232 h 364"/>
                <a:gd name="T10" fmla="*/ 0 w 485"/>
                <a:gd name="T11" fmla="*/ 359 h 364"/>
                <a:gd name="T12" fmla="*/ 190 w 485"/>
                <a:gd name="T13" fmla="*/ 359 h 364"/>
                <a:gd name="T14" fmla="*/ 95 w 485"/>
                <a:gd name="T15" fmla="*/ 181 h 364"/>
                <a:gd name="T16" fmla="*/ 58 w 485"/>
                <a:gd name="T17" fmla="*/ 232 h 364"/>
                <a:gd name="T18" fmla="*/ 56 w 485"/>
                <a:gd name="T19" fmla="*/ 320 h 364"/>
                <a:gd name="T20" fmla="*/ 114 w 485"/>
                <a:gd name="T21" fmla="*/ 286 h 364"/>
                <a:gd name="T22" fmla="*/ 180 w 485"/>
                <a:gd name="T23" fmla="*/ 355 h 364"/>
                <a:gd name="T24" fmla="*/ 246 w 485"/>
                <a:gd name="T25" fmla="*/ 109 h 364"/>
                <a:gd name="T26" fmla="*/ 262 w 485"/>
                <a:gd name="T27" fmla="*/ 92 h 364"/>
                <a:gd name="T28" fmla="*/ 262 w 485"/>
                <a:gd name="T29" fmla="*/ 102 h 364"/>
                <a:gd name="T30" fmla="*/ 316 w 485"/>
                <a:gd name="T31" fmla="*/ 109 h 364"/>
                <a:gd name="T32" fmla="*/ 299 w 485"/>
                <a:gd name="T33" fmla="*/ 126 h 364"/>
                <a:gd name="T34" fmla="*/ 292 w 485"/>
                <a:gd name="T35" fmla="*/ 109 h 364"/>
                <a:gd name="T36" fmla="*/ 299 w 485"/>
                <a:gd name="T37" fmla="*/ 117 h 364"/>
                <a:gd name="T38" fmla="*/ 327 w 485"/>
                <a:gd name="T39" fmla="*/ 215 h 364"/>
                <a:gd name="T40" fmla="*/ 378 w 485"/>
                <a:gd name="T41" fmla="*/ 108 h 364"/>
                <a:gd name="T42" fmla="*/ 203 w 485"/>
                <a:gd name="T43" fmla="*/ 0 h 364"/>
                <a:gd name="T44" fmla="*/ 154 w 485"/>
                <a:gd name="T45" fmla="*/ 183 h 364"/>
                <a:gd name="T46" fmla="*/ 208 w 485"/>
                <a:gd name="T47" fmla="*/ 143 h 364"/>
                <a:gd name="T48" fmla="*/ 321 w 485"/>
                <a:gd name="T49" fmla="*/ 216 h 364"/>
                <a:gd name="T50" fmla="*/ 226 w 485"/>
                <a:gd name="T51" fmla="*/ 130 h 364"/>
                <a:gd name="T52" fmla="*/ 199 w 485"/>
                <a:gd name="T53" fmla="*/ 137 h 364"/>
                <a:gd name="T54" fmla="*/ 180 w 485"/>
                <a:gd name="T55" fmla="*/ 134 h 364"/>
                <a:gd name="T56" fmla="*/ 131 w 485"/>
                <a:gd name="T57" fmla="*/ 71 h 364"/>
                <a:gd name="T58" fmla="*/ 275 w 485"/>
                <a:gd name="T59" fmla="*/ 49 h 364"/>
                <a:gd name="T60" fmla="*/ 314 w 485"/>
                <a:gd name="T61" fmla="*/ 169 h 364"/>
                <a:gd name="T62" fmla="*/ 296 w 485"/>
                <a:gd name="T63" fmla="*/ 173 h 364"/>
                <a:gd name="T64" fmla="*/ 418 w 485"/>
                <a:gd name="T65" fmla="*/ 279 h 364"/>
                <a:gd name="T66" fmla="*/ 343 w 485"/>
                <a:gd name="T67" fmla="*/ 232 h 364"/>
                <a:gd name="T68" fmla="*/ 295 w 485"/>
                <a:gd name="T69" fmla="*/ 359 h 364"/>
                <a:gd name="T70" fmla="*/ 485 w 485"/>
                <a:gd name="T71" fmla="*/ 359 h 364"/>
                <a:gd name="T72" fmla="*/ 390 w 485"/>
                <a:gd name="T73" fmla="*/ 181 h 364"/>
                <a:gd name="T74" fmla="*/ 353 w 485"/>
                <a:gd name="T75" fmla="*/ 232 h 364"/>
                <a:gd name="T76" fmla="*/ 350 w 485"/>
                <a:gd name="T77" fmla="*/ 320 h 364"/>
                <a:gd name="T78" fmla="*/ 409 w 485"/>
                <a:gd name="T79" fmla="*/ 286 h 364"/>
                <a:gd name="T80" fmla="*/ 475 w 485"/>
                <a:gd name="T81" fmla="*/ 355 h 364"/>
                <a:gd name="T82" fmla="*/ 189 w 485"/>
                <a:gd name="T83" fmla="*/ 74 h 364"/>
                <a:gd name="T84" fmla="*/ 206 w 485"/>
                <a:gd name="T85" fmla="*/ 57 h 364"/>
                <a:gd name="T86" fmla="*/ 206 w 485"/>
                <a:gd name="T87" fmla="*/ 66 h 364"/>
                <a:gd name="T88" fmla="*/ 260 w 485"/>
                <a:gd name="T89" fmla="*/ 74 h 364"/>
                <a:gd name="T90" fmla="*/ 243 w 485"/>
                <a:gd name="T91" fmla="*/ 91 h 364"/>
                <a:gd name="T92" fmla="*/ 236 w 485"/>
                <a:gd name="T93" fmla="*/ 74 h 364"/>
                <a:gd name="T94" fmla="*/ 243 w 485"/>
                <a:gd name="T95" fmla="*/ 81 h 364"/>
                <a:gd name="T96" fmla="*/ 336 w 485"/>
                <a:gd name="T97" fmla="*/ 92 h 364"/>
                <a:gd name="T98" fmla="*/ 336 w 485"/>
                <a:gd name="T99" fmla="*/ 102 h 364"/>
                <a:gd name="T100" fmla="*/ 329 w 485"/>
                <a:gd name="T101" fmla="*/ 109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5" h="364">
                  <a:moveTo>
                    <a:pt x="169" y="57"/>
                  </a:moveTo>
                  <a:cubicBezTo>
                    <a:pt x="160" y="57"/>
                    <a:pt x="153" y="65"/>
                    <a:pt x="153" y="74"/>
                  </a:cubicBezTo>
                  <a:cubicBezTo>
                    <a:pt x="153" y="83"/>
                    <a:pt x="160" y="91"/>
                    <a:pt x="169" y="91"/>
                  </a:cubicBezTo>
                  <a:cubicBezTo>
                    <a:pt x="179" y="91"/>
                    <a:pt x="186" y="83"/>
                    <a:pt x="186" y="74"/>
                  </a:cubicBezTo>
                  <a:cubicBezTo>
                    <a:pt x="186" y="65"/>
                    <a:pt x="179" y="57"/>
                    <a:pt x="169" y="57"/>
                  </a:cubicBezTo>
                  <a:close/>
                  <a:moveTo>
                    <a:pt x="169" y="81"/>
                  </a:moveTo>
                  <a:cubicBezTo>
                    <a:pt x="165" y="81"/>
                    <a:pt x="162" y="78"/>
                    <a:pt x="162" y="74"/>
                  </a:cubicBezTo>
                  <a:cubicBezTo>
                    <a:pt x="162" y="70"/>
                    <a:pt x="165" y="66"/>
                    <a:pt x="169" y="66"/>
                  </a:cubicBezTo>
                  <a:cubicBezTo>
                    <a:pt x="173" y="66"/>
                    <a:pt x="177" y="70"/>
                    <a:pt x="177" y="74"/>
                  </a:cubicBezTo>
                  <a:cubicBezTo>
                    <a:pt x="177" y="78"/>
                    <a:pt x="173" y="81"/>
                    <a:pt x="169" y="81"/>
                  </a:cubicBezTo>
                  <a:close/>
                  <a:moveTo>
                    <a:pt x="138" y="312"/>
                  </a:moveTo>
                  <a:cubicBezTo>
                    <a:pt x="127" y="309"/>
                    <a:pt x="124" y="290"/>
                    <a:pt x="123" y="279"/>
                  </a:cubicBezTo>
                  <a:cubicBezTo>
                    <a:pt x="134" y="267"/>
                    <a:pt x="141" y="250"/>
                    <a:pt x="141" y="232"/>
                  </a:cubicBezTo>
                  <a:cubicBezTo>
                    <a:pt x="141" y="195"/>
                    <a:pt x="123" y="171"/>
                    <a:pt x="95" y="171"/>
                  </a:cubicBezTo>
                  <a:cubicBezTo>
                    <a:pt x="66" y="171"/>
                    <a:pt x="49" y="195"/>
                    <a:pt x="49" y="232"/>
                  </a:cubicBezTo>
                  <a:cubicBezTo>
                    <a:pt x="49" y="251"/>
                    <a:pt x="56" y="268"/>
                    <a:pt x="67" y="279"/>
                  </a:cubicBezTo>
                  <a:cubicBezTo>
                    <a:pt x="67" y="293"/>
                    <a:pt x="62" y="308"/>
                    <a:pt x="53" y="311"/>
                  </a:cubicBezTo>
                  <a:cubicBezTo>
                    <a:pt x="9" y="320"/>
                    <a:pt x="0" y="342"/>
                    <a:pt x="0" y="359"/>
                  </a:cubicBezTo>
                  <a:cubicBezTo>
                    <a:pt x="0" y="362"/>
                    <a:pt x="2" y="364"/>
                    <a:pt x="4" y="364"/>
                  </a:cubicBezTo>
                  <a:cubicBezTo>
                    <a:pt x="185" y="364"/>
                    <a:pt x="185" y="364"/>
                    <a:pt x="185" y="364"/>
                  </a:cubicBezTo>
                  <a:cubicBezTo>
                    <a:pt x="188" y="364"/>
                    <a:pt x="190" y="362"/>
                    <a:pt x="190" y="359"/>
                  </a:cubicBezTo>
                  <a:cubicBezTo>
                    <a:pt x="190" y="343"/>
                    <a:pt x="181" y="321"/>
                    <a:pt x="138" y="312"/>
                  </a:cubicBezTo>
                  <a:close/>
                  <a:moveTo>
                    <a:pt x="58" y="232"/>
                  </a:moveTo>
                  <a:cubicBezTo>
                    <a:pt x="58" y="185"/>
                    <a:pt x="86" y="181"/>
                    <a:pt x="95" y="181"/>
                  </a:cubicBezTo>
                  <a:cubicBezTo>
                    <a:pt x="104" y="181"/>
                    <a:pt x="132" y="185"/>
                    <a:pt x="132" y="232"/>
                  </a:cubicBezTo>
                  <a:cubicBezTo>
                    <a:pt x="132" y="261"/>
                    <a:pt x="112" y="283"/>
                    <a:pt x="95" y="283"/>
                  </a:cubicBezTo>
                  <a:cubicBezTo>
                    <a:pt x="77" y="283"/>
                    <a:pt x="58" y="261"/>
                    <a:pt x="58" y="232"/>
                  </a:cubicBezTo>
                  <a:close/>
                  <a:moveTo>
                    <a:pt x="9" y="355"/>
                  </a:moveTo>
                  <a:cubicBezTo>
                    <a:pt x="12" y="338"/>
                    <a:pt x="27" y="326"/>
                    <a:pt x="55" y="320"/>
                  </a:cubicBezTo>
                  <a:cubicBezTo>
                    <a:pt x="55" y="320"/>
                    <a:pt x="55" y="320"/>
                    <a:pt x="56" y="320"/>
                  </a:cubicBezTo>
                  <a:cubicBezTo>
                    <a:pt x="68" y="316"/>
                    <a:pt x="74" y="301"/>
                    <a:pt x="76" y="286"/>
                  </a:cubicBezTo>
                  <a:cubicBezTo>
                    <a:pt x="82" y="290"/>
                    <a:pt x="88" y="292"/>
                    <a:pt x="95" y="292"/>
                  </a:cubicBezTo>
                  <a:cubicBezTo>
                    <a:pt x="102" y="292"/>
                    <a:pt x="108" y="290"/>
                    <a:pt x="114" y="286"/>
                  </a:cubicBezTo>
                  <a:cubicBezTo>
                    <a:pt x="116" y="302"/>
                    <a:pt x="122" y="317"/>
                    <a:pt x="136" y="321"/>
                  </a:cubicBezTo>
                  <a:cubicBezTo>
                    <a:pt x="136" y="321"/>
                    <a:pt x="136" y="321"/>
                    <a:pt x="136" y="321"/>
                  </a:cubicBezTo>
                  <a:cubicBezTo>
                    <a:pt x="163" y="326"/>
                    <a:pt x="178" y="338"/>
                    <a:pt x="180" y="355"/>
                  </a:cubicBezTo>
                  <a:lnTo>
                    <a:pt x="9" y="355"/>
                  </a:lnTo>
                  <a:close/>
                  <a:moveTo>
                    <a:pt x="262" y="92"/>
                  </a:moveTo>
                  <a:cubicBezTo>
                    <a:pt x="253" y="92"/>
                    <a:pt x="246" y="100"/>
                    <a:pt x="246" y="109"/>
                  </a:cubicBezTo>
                  <a:cubicBezTo>
                    <a:pt x="246" y="118"/>
                    <a:pt x="253" y="126"/>
                    <a:pt x="262" y="126"/>
                  </a:cubicBezTo>
                  <a:cubicBezTo>
                    <a:pt x="272" y="126"/>
                    <a:pt x="279" y="118"/>
                    <a:pt x="279" y="109"/>
                  </a:cubicBezTo>
                  <a:cubicBezTo>
                    <a:pt x="279" y="100"/>
                    <a:pt x="272" y="92"/>
                    <a:pt x="262" y="92"/>
                  </a:cubicBezTo>
                  <a:close/>
                  <a:moveTo>
                    <a:pt x="262" y="117"/>
                  </a:moveTo>
                  <a:cubicBezTo>
                    <a:pt x="258" y="117"/>
                    <a:pt x="255" y="113"/>
                    <a:pt x="255" y="109"/>
                  </a:cubicBezTo>
                  <a:cubicBezTo>
                    <a:pt x="255" y="105"/>
                    <a:pt x="258" y="102"/>
                    <a:pt x="262" y="102"/>
                  </a:cubicBezTo>
                  <a:cubicBezTo>
                    <a:pt x="267" y="102"/>
                    <a:pt x="270" y="105"/>
                    <a:pt x="270" y="109"/>
                  </a:cubicBezTo>
                  <a:cubicBezTo>
                    <a:pt x="270" y="113"/>
                    <a:pt x="267" y="117"/>
                    <a:pt x="262" y="117"/>
                  </a:cubicBezTo>
                  <a:close/>
                  <a:moveTo>
                    <a:pt x="316" y="109"/>
                  </a:moveTo>
                  <a:cubicBezTo>
                    <a:pt x="316" y="100"/>
                    <a:pt x="308" y="92"/>
                    <a:pt x="299" y="92"/>
                  </a:cubicBezTo>
                  <a:cubicBezTo>
                    <a:pt x="290" y="92"/>
                    <a:pt x="282" y="100"/>
                    <a:pt x="282" y="109"/>
                  </a:cubicBezTo>
                  <a:cubicBezTo>
                    <a:pt x="282" y="118"/>
                    <a:pt x="290" y="126"/>
                    <a:pt x="299" y="126"/>
                  </a:cubicBezTo>
                  <a:cubicBezTo>
                    <a:pt x="308" y="126"/>
                    <a:pt x="316" y="118"/>
                    <a:pt x="316" y="109"/>
                  </a:cubicBezTo>
                  <a:close/>
                  <a:moveTo>
                    <a:pt x="299" y="117"/>
                  </a:moveTo>
                  <a:cubicBezTo>
                    <a:pt x="295" y="117"/>
                    <a:pt x="292" y="113"/>
                    <a:pt x="292" y="109"/>
                  </a:cubicBezTo>
                  <a:cubicBezTo>
                    <a:pt x="292" y="105"/>
                    <a:pt x="295" y="102"/>
                    <a:pt x="299" y="102"/>
                  </a:cubicBezTo>
                  <a:cubicBezTo>
                    <a:pt x="303" y="102"/>
                    <a:pt x="307" y="105"/>
                    <a:pt x="307" y="109"/>
                  </a:cubicBezTo>
                  <a:cubicBezTo>
                    <a:pt x="307" y="113"/>
                    <a:pt x="303" y="117"/>
                    <a:pt x="299" y="117"/>
                  </a:cubicBezTo>
                  <a:close/>
                  <a:moveTo>
                    <a:pt x="321" y="216"/>
                  </a:moveTo>
                  <a:cubicBezTo>
                    <a:pt x="322" y="216"/>
                    <a:pt x="323" y="216"/>
                    <a:pt x="324" y="216"/>
                  </a:cubicBezTo>
                  <a:cubicBezTo>
                    <a:pt x="325" y="216"/>
                    <a:pt x="326" y="216"/>
                    <a:pt x="327" y="215"/>
                  </a:cubicBezTo>
                  <a:cubicBezTo>
                    <a:pt x="328" y="214"/>
                    <a:pt x="329" y="212"/>
                    <a:pt x="328" y="210"/>
                  </a:cubicBezTo>
                  <a:cubicBezTo>
                    <a:pt x="328" y="210"/>
                    <a:pt x="321" y="195"/>
                    <a:pt x="320" y="177"/>
                  </a:cubicBezTo>
                  <a:cubicBezTo>
                    <a:pt x="354" y="168"/>
                    <a:pt x="378" y="140"/>
                    <a:pt x="378" y="108"/>
                  </a:cubicBezTo>
                  <a:cubicBezTo>
                    <a:pt x="378" y="69"/>
                    <a:pt x="341" y="37"/>
                    <a:pt x="296" y="37"/>
                  </a:cubicBezTo>
                  <a:cubicBezTo>
                    <a:pt x="289" y="37"/>
                    <a:pt x="283" y="37"/>
                    <a:pt x="276" y="39"/>
                  </a:cubicBezTo>
                  <a:cubicBezTo>
                    <a:pt x="262" y="15"/>
                    <a:pt x="234" y="0"/>
                    <a:pt x="203" y="0"/>
                  </a:cubicBezTo>
                  <a:cubicBezTo>
                    <a:pt x="158" y="0"/>
                    <a:pt x="122" y="32"/>
                    <a:pt x="122" y="71"/>
                  </a:cubicBezTo>
                  <a:cubicBezTo>
                    <a:pt x="122" y="100"/>
                    <a:pt x="141" y="125"/>
                    <a:pt x="171" y="137"/>
                  </a:cubicBezTo>
                  <a:cubicBezTo>
                    <a:pt x="169" y="163"/>
                    <a:pt x="154" y="183"/>
                    <a:pt x="154" y="183"/>
                  </a:cubicBezTo>
                  <a:cubicBezTo>
                    <a:pt x="152" y="185"/>
                    <a:pt x="152" y="188"/>
                    <a:pt x="154" y="189"/>
                  </a:cubicBezTo>
                  <a:cubicBezTo>
                    <a:pt x="155" y="191"/>
                    <a:pt x="157" y="191"/>
                    <a:pt x="159" y="191"/>
                  </a:cubicBezTo>
                  <a:cubicBezTo>
                    <a:pt x="184" y="179"/>
                    <a:pt x="200" y="164"/>
                    <a:pt x="208" y="143"/>
                  </a:cubicBezTo>
                  <a:cubicBezTo>
                    <a:pt x="213" y="142"/>
                    <a:pt x="218" y="142"/>
                    <a:pt x="224" y="141"/>
                  </a:cubicBezTo>
                  <a:cubicBezTo>
                    <a:pt x="236" y="163"/>
                    <a:pt x="261" y="177"/>
                    <a:pt x="289" y="179"/>
                  </a:cubicBezTo>
                  <a:cubicBezTo>
                    <a:pt x="295" y="193"/>
                    <a:pt x="306" y="205"/>
                    <a:pt x="321" y="216"/>
                  </a:cubicBezTo>
                  <a:close/>
                  <a:moveTo>
                    <a:pt x="292" y="170"/>
                  </a:moveTo>
                  <a:cubicBezTo>
                    <a:pt x="265" y="169"/>
                    <a:pt x="241" y="155"/>
                    <a:pt x="230" y="133"/>
                  </a:cubicBezTo>
                  <a:cubicBezTo>
                    <a:pt x="229" y="131"/>
                    <a:pt x="228" y="130"/>
                    <a:pt x="226" y="130"/>
                  </a:cubicBezTo>
                  <a:cubicBezTo>
                    <a:pt x="226" y="130"/>
                    <a:pt x="225" y="130"/>
                    <a:pt x="225" y="131"/>
                  </a:cubicBezTo>
                  <a:cubicBezTo>
                    <a:pt x="218" y="132"/>
                    <a:pt x="211" y="133"/>
                    <a:pt x="204" y="133"/>
                  </a:cubicBezTo>
                  <a:cubicBezTo>
                    <a:pt x="202" y="133"/>
                    <a:pt x="200" y="135"/>
                    <a:pt x="199" y="137"/>
                  </a:cubicBezTo>
                  <a:cubicBezTo>
                    <a:pt x="199" y="138"/>
                    <a:pt x="199" y="138"/>
                    <a:pt x="199" y="139"/>
                  </a:cubicBezTo>
                  <a:cubicBezTo>
                    <a:pt x="194" y="154"/>
                    <a:pt x="185" y="165"/>
                    <a:pt x="170" y="175"/>
                  </a:cubicBezTo>
                  <a:cubicBezTo>
                    <a:pt x="175" y="165"/>
                    <a:pt x="180" y="150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2"/>
                    <a:pt x="179" y="130"/>
                    <a:pt x="177" y="129"/>
                  </a:cubicBezTo>
                  <a:cubicBezTo>
                    <a:pt x="149" y="120"/>
                    <a:pt x="131" y="97"/>
                    <a:pt x="131" y="71"/>
                  </a:cubicBezTo>
                  <a:cubicBezTo>
                    <a:pt x="131" y="37"/>
                    <a:pt x="164" y="9"/>
                    <a:pt x="203" y="9"/>
                  </a:cubicBezTo>
                  <a:cubicBezTo>
                    <a:pt x="232" y="9"/>
                    <a:pt x="258" y="24"/>
                    <a:pt x="269" y="47"/>
                  </a:cubicBezTo>
                  <a:cubicBezTo>
                    <a:pt x="270" y="48"/>
                    <a:pt x="273" y="49"/>
                    <a:pt x="275" y="49"/>
                  </a:cubicBezTo>
                  <a:cubicBezTo>
                    <a:pt x="282" y="47"/>
                    <a:pt x="289" y="46"/>
                    <a:pt x="296" y="46"/>
                  </a:cubicBezTo>
                  <a:cubicBezTo>
                    <a:pt x="336" y="46"/>
                    <a:pt x="368" y="74"/>
                    <a:pt x="368" y="108"/>
                  </a:cubicBezTo>
                  <a:cubicBezTo>
                    <a:pt x="368" y="137"/>
                    <a:pt x="346" y="162"/>
                    <a:pt x="314" y="169"/>
                  </a:cubicBezTo>
                  <a:cubicBezTo>
                    <a:pt x="312" y="169"/>
                    <a:pt x="310" y="171"/>
                    <a:pt x="310" y="173"/>
                  </a:cubicBezTo>
                  <a:cubicBezTo>
                    <a:pt x="311" y="183"/>
                    <a:pt x="312" y="191"/>
                    <a:pt x="314" y="198"/>
                  </a:cubicBezTo>
                  <a:cubicBezTo>
                    <a:pt x="306" y="190"/>
                    <a:pt x="300" y="182"/>
                    <a:pt x="296" y="173"/>
                  </a:cubicBezTo>
                  <a:cubicBezTo>
                    <a:pt x="296" y="171"/>
                    <a:pt x="294" y="170"/>
                    <a:pt x="292" y="170"/>
                  </a:cubicBezTo>
                  <a:close/>
                  <a:moveTo>
                    <a:pt x="433" y="312"/>
                  </a:moveTo>
                  <a:cubicBezTo>
                    <a:pt x="422" y="309"/>
                    <a:pt x="418" y="290"/>
                    <a:pt x="418" y="279"/>
                  </a:cubicBezTo>
                  <a:cubicBezTo>
                    <a:pt x="429" y="267"/>
                    <a:pt x="436" y="250"/>
                    <a:pt x="436" y="232"/>
                  </a:cubicBezTo>
                  <a:cubicBezTo>
                    <a:pt x="436" y="195"/>
                    <a:pt x="418" y="171"/>
                    <a:pt x="390" y="171"/>
                  </a:cubicBezTo>
                  <a:cubicBezTo>
                    <a:pt x="361" y="171"/>
                    <a:pt x="343" y="195"/>
                    <a:pt x="343" y="232"/>
                  </a:cubicBezTo>
                  <a:cubicBezTo>
                    <a:pt x="343" y="251"/>
                    <a:pt x="351" y="268"/>
                    <a:pt x="362" y="279"/>
                  </a:cubicBezTo>
                  <a:cubicBezTo>
                    <a:pt x="362" y="293"/>
                    <a:pt x="357" y="308"/>
                    <a:pt x="348" y="311"/>
                  </a:cubicBezTo>
                  <a:cubicBezTo>
                    <a:pt x="304" y="320"/>
                    <a:pt x="295" y="342"/>
                    <a:pt x="295" y="359"/>
                  </a:cubicBezTo>
                  <a:cubicBezTo>
                    <a:pt x="295" y="362"/>
                    <a:pt x="297" y="364"/>
                    <a:pt x="299" y="364"/>
                  </a:cubicBezTo>
                  <a:cubicBezTo>
                    <a:pt x="480" y="364"/>
                    <a:pt x="480" y="364"/>
                    <a:pt x="480" y="364"/>
                  </a:cubicBezTo>
                  <a:cubicBezTo>
                    <a:pt x="483" y="364"/>
                    <a:pt x="485" y="362"/>
                    <a:pt x="485" y="359"/>
                  </a:cubicBezTo>
                  <a:cubicBezTo>
                    <a:pt x="485" y="343"/>
                    <a:pt x="476" y="321"/>
                    <a:pt x="433" y="312"/>
                  </a:cubicBezTo>
                  <a:close/>
                  <a:moveTo>
                    <a:pt x="353" y="232"/>
                  </a:moveTo>
                  <a:cubicBezTo>
                    <a:pt x="353" y="185"/>
                    <a:pt x="381" y="181"/>
                    <a:pt x="390" y="181"/>
                  </a:cubicBezTo>
                  <a:cubicBezTo>
                    <a:pt x="398" y="181"/>
                    <a:pt x="427" y="185"/>
                    <a:pt x="427" y="232"/>
                  </a:cubicBezTo>
                  <a:cubicBezTo>
                    <a:pt x="427" y="261"/>
                    <a:pt x="407" y="283"/>
                    <a:pt x="390" y="283"/>
                  </a:cubicBezTo>
                  <a:cubicBezTo>
                    <a:pt x="372" y="283"/>
                    <a:pt x="353" y="261"/>
                    <a:pt x="353" y="232"/>
                  </a:cubicBezTo>
                  <a:close/>
                  <a:moveTo>
                    <a:pt x="304" y="355"/>
                  </a:moveTo>
                  <a:cubicBezTo>
                    <a:pt x="307" y="338"/>
                    <a:pt x="322" y="326"/>
                    <a:pt x="350" y="320"/>
                  </a:cubicBezTo>
                  <a:cubicBezTo>
                    <a:pt x="350" y="320"/>
                    <a:pt x="350" y="320"/>
                    <a:pt x="350" y="320"/>
                  </a:cubicBezTo>
                  <a:cubicBezTo>
                    <a:pt x="363" y="316"/>
                    <a:pt x="369" y="301"/>
                    <a:pt x="371" y="286"/>
                  </a:cubicBezTo>
                  <a:cubicBezTo>
                    <a:pt x="377" y="290"/>
                    <a:pt x="383" y="292"/>
                    <a:pt x="390" y="292"/>
                  </a:cubicBezTo>
                  <a:cubicBezTo>
                    <a:pt x="397" y="292"/>
                    <a:pt x="403" y="290"/>
                    <a:pt x="409" y="286"/>
                  </a:cubicBezTo>
                  <a:cubicBezTo>
                    <a:pt x="411" y="302"/>
                    <a:pt x="417" y="317"/>
                    <a:pt x="431" y="321"/>
                  </a:cubicBezTo>
                  <a:cubicBezTo>
                    <a:pt x="431" y="321"/>
                    <a:pt x="431" y="321"/>
                    <a:pt x="431" y="321"/>
                  </a:cubicBezTo>
                  <a:cubicBezTo>
                    <a:pt x="458" y="326"/>
                    <a:pt x="473" y="338"/>
                    <a:pt x="475" y="355"/>
                  </a:cubicBezTo>
                  <a:lnTo>
                    <a:pt x="304" y="355"/>
                  </a:lnTo>
                  <a:close/>
                  <a:moveTo>
                    <a:pt x="206" y="57"/>
                  </a:moveTo>
                  <a:cubicBezTo>
                    <a:pt x="197" y="57"/>
                    <a:pt x="189" y="65"/>
                    <a:pt x="189" y="74"/>
                  </a:cubicBezTo>
                  <a:cubicBezTo>
                    <a:pt x="189" y="83"/>
                    <a:pt x="197" y="91"/>
                    <a:pt x="206" y="91"/>
                  </a:cubicBezTo>
                  <a:cubicBezTo>
                    <a:pt x="215" y="91"/>
                    <a:pt x="223" y="83"/>
                    <a:pt x="223" y="74"/>
                  </a:cubicBezTo>
                  <a:cubicBezTo>
                    <a:pt x="223" y="65"/>
                    <a:pt x="215" y="57"/>
                    <a:pt x="206" y="57"/>
                  </a:cubicBezTo>
                  <a:close/>
                  <a:moveTo>
                    <a:pt x="206" y="81"/>
                  </a:moveTo>
                  <a:cubicBezTo>
                    <a:pt x="202" y="81"/>
                    <a:pt x="199" y="78"/>
                    <a:pt x="199" y="74"/>
                  </a:cubicBezTo>
                  <a:cubicBezTo>
                    <a:pt x="199" y="70"/>
                    <a:pt x="202" y="66"/>
                    <a:pt x="206" y="66"/>
                  </a:cubicBezTo>
                  <a:cubicBezTo>
                    <a:pt x="210" y="66"/>
                    <a:pt x="214" y="70"/>
                    <a:pt x="214" y="74"/>
                  </a:cubicBezTo>
                  <a:cubicBezTo>
                    <a:pt x="214" y="78"/>
                    <a:pt x="210" y="81"/>
                    <a:pt x="206" y="81"/>
                  </a:cubicBezTo>
                  <a:close/>
                  <a:moveTo>
                    <a:pt x="260" y="74"/>
                  </a:moveTo>
                  <a:cubicBezTo>
                    <a:pt x="260" y="65"/>
                    <a:pt x="252" y="57"/>
                    <a:pt x="243" y="57"/>
                  </a:cubicBezTo>
                  <a:cubicBezTo>
                    <a:pt x="234" y="57"/>
                    <a:pt x="226" y="65"/>
                    <a:pt x="226" y="74"/>
                  </a:cubicBezTo>
                  <a:cubicBezTo>
                    <a:pt x="226" y="83"/>
                    <a:pt x="234" y="91"/>
                    <a:pt x="243" y="91"/>
                  </a:cubicBezTo>
                  <a:cubicBezTo>
                    <a:pt x="252" y="91"/>
                    <a:pt x="260" y="83"/>
                    <a:pt x="260" y="74"/>
                  </a:cubicBezTo>
                  <a:close/>
                  <a:moveTo>
                    <a:pt x="243" y="81"/>
                  </a:moveTo>
                  <a:cubicBezTo>
                    <a:pt x="239" y="81"/>
                    <a:pt x="236" y="78"/>
                    <a:pt x="236" y="74"/>
                  </a:cubicBezTo>
                  <a:cubicBezTo>
                    <a:pt x="236" y="70"/>
                    <a:pt x="239" y="66"/>
                    <a:pt x="243" y="66"/>
                  </a:cubicBezTo>
                  <a:cubicBezTo>
                    <a:pt x="247" y="66"/>
                    <a:pt x="250" y="70"/>
                    <a:pt x="250" y="74"/>
                  </a:cubicBezTo>
                  <a:cubicBezTo>
                    <a:pt x="250" y="78"/>
                    <a:pt x="247" y="81"/>
                    <a:pt x="243" y="81"/>
                  </a:cubicBezTo>
                  <a:close/>
                  <a:moveTo>
                    <a:pt x="336" y="126"/>
                  </a:moveTo>
                  <a:cubicBezTo>
                    <a:pt x="345" y="126"/>
                    <a:pt x="353" y="118"/>
                    <a:pt x="353" y="109"/>
                  </a:cubicBezTo>
                  <a:cubicBezTo>
                    <a:pt x="353" y="100"/>
                    <a:pt x="345" y="92"/>
                    <a:pt x="336" y="92"/>
                  </a:cubicBezTo>
                  <a:cubicBezTo>
                    <a:pt x="327" y="92"/>
                    <a:pt x="319" y="100"/>
                    <a:pt x="319" y="109"/>
                  </a:cubicBezTo>
                  <a:cubicBezTo>
                    <a:pt x="319" y="118"/>
                    <a:pt x="327" y="126"/>
                    <a:pt x="336" y="126"/>
                  </a:cubicBezTo>
                  <a:close/>
                  <a:moveTo>
                    <a:pt x="336" y="102"/>
                  </a:moveTo>
                  <a:cubicBezTo>
                    <a:pt x="340" y="102"/>
                    <a:pt x="343" y="105"/>
                    <a:pt x="343" y="109"/>
                  </a:cubicBezTo>
                  <a:cubicBezTo>
                    <a:pt x="343" y="113"/>
                    <a:pt x="340" y="117"/>
                    <a:pt x="336" y="117"/>
                  </a:cubicBezTo>
                  <a:cubicBezTo>
                    <a:pt x="332" y="117"/>
                    <a:pt x="329" y="113"/>
                    <a:pt x="329" y="109"/>
                  </a:cubicBezTo>
                  <a:cubicBezTo>
                    <a:pt x="329" y="105"/>
                    <a:pt x="332" y="102"/>
                    <a:pt x="336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Rounded Rectangle 26">
            <a:extLst>
              <a:ext uri="{FF2B5EF4-FFF2-40B4-BE49-F238E27FC236}">
                <a16:creationId xmlns:a16="http://schemas.microsoft.com/office/drawing/2014/main" id="{A0CFFD63-FE53-4684-8D68-0B014C058EF6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5" name="Text Placeholder 2" title="Les services proposés">
            <a:extLst>
              <a:ext uri="{FF2B5EF4-FFF2-40B4-BE49-F238E27FC236}">
                <a16:creationId xmlns:a16="http://schemas.microsoft.com/office/drawing/2014/main" id="{4052AC6C-2615-4C23-AE79-89CC6CC45F9D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252881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 dirty="0"/>
              <a:t>L’EQUIPE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89760" y="1639790"/>
            <a:ext cx="1534154" cy="1534154"/>
          </a:xfrm>
        </p:spPr>
      </p:sp>
      <p:sp>
        <p:nvSpPr>
          <p:cNvPr id="39" name="Text Placeholder 38"/>
          <p:cNvSpPr>
            <a:spLocks noGrp="1"/>
          </p:cNvSpPr>
          <p:nvPr>
            <p:ph sz="quarter" idx="18"/>
          </p:nvPr>
        </p:nvSpPr>
        <p:spPr>
          <a:xfrm>
            <a:off x="2409747" y="1639788"/>
            <a:ext cx="3558678" cy="1942241"/>
          </a:xfrm>
        </p:spPr>
        <p:txBody>
          <a:bodyPr/>
          <a:lstStyle/>
          <a:p>
            <a:r>
              <a:rPr lang="en-US" dirty="0" err="1"/>
              <a:t>Kamir</a:t>
            </a:r>
            <a:r>
              <a:rPr lang="en-US" dirty="0"/>
              <a:t> ELSISI</a:t>
            </a:r>
          </a:p>
          <a:p>
            <a:pPr lvl="1"/>
            <a:r>
              <a:rPr lang="en-US" dirty="0" err="1"/>
              <a:t>Développeur</a:t>
            </a:r>
            <a:endParaRPr lang="en-US" dirty="0"/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dirty="0" err="1"/>
              <a:t>Developpement</a:t>
            </a:r>
            <a:r>
              <a:rPr lang="en-US" dirty="0"/>
              <a:t> </a:t>
            </a:r>
            <a:r>
              <a:rPr lang="en-US" dirty="0" err="1"/>
              <a:t>javacore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394176" y="1639790"/>
            <a:ext cx="1534154" cy="1534154"/>
          </a:xfrm>
        </p:spPr>
      </p:sp>
      <p:sp>
        <p:nvSpPr>
          <p:cNvPr id="53" name="Content Placeholder 52"/>
          <p:cNvSpPr>
            <a:spLocks noGrp="1"/>
          </p:cNvSpPr>
          <p:nvPr>
            <p:ph sz="quarter" idx="20"/>
          </p:nvPr>
        </p:nvSpPr>
        <p:spPr>
          <a:xfrm>
            <a:off x="8117942" y="1639788"/>
            <a:ext cx="3558678" cy="1942241"/>
          </a:xfrm>
        </p:spPr>
        <p:txBody>
          <a:bodyPr/>
          <a:lstStyle/>
          <a:p>
            <a:r>
              <a:rPr lang="en-US" dirty="0"/>
              <a:t>Steven ROMAN</a:t>
            </a:r>
          </a:p>
          <a:p>
            <a:pPr lvl="1"/>
            <a:r>
              <a:rPr lang="en-US" dirty="0" err="1"/>
              <a:t>Développeur</a:t>
            </a:r>
            <a:r>
              <a:rPr lang="en-US" dirty="0"/>
              <a:t> &amp; ScrumMaster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dirty="0" err="1"/>
              <a:t>Thèse</a:t>
            </a:r>
            <a:r>
              <a:rPr lang="en-US" dirty="0"/>
              <a:t> </a:t>
            </a:r>
            <a:r>
              <a:rPr lang="en-US" dirty="0" err="1"/>
              <a:t>mathématique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89760" y="3886577"/>
            <a:ext cx="1534154" cy="1534154"/>
          </a:xfrm>
        </p:spPr>
      </p:sp>
      <p:sp>
        <p:nvSpPr>
          <p:cNvPr id="55" name="Content Placeholder 54"/>
          <p:cNvSpPr>
            <a:spLocks noGrp="1"/>
          </p:cNvSpPr>
          <p:nvPr>
            <p:ph sz="quarter" idx="26"/>
          </p:nvPr>
        </p:nvSpPr>
        <p:spPr>
          <a:xfrm>
            <a:off x="2409747" y="3886575"/>
            <a:ext cx="3558678" cy="1942241"/>
          </a:xfrm>
        </p:spPr>
        <p:txBody>
          <a:bodyPr/>
          <a:lstStyle/>
          <a:p>
            <a:r>
              <a:rPr lang="en-US" dirty="0" err="1"/>
              <a:t>Jérémy</a:t>
            </a:r>
            <a:r>
              <a:rPr lang="en-US" dirty="0"/>
              <a:t> MASSON</a:t>
            </a:r>
          </a:p>
          <a:p>
            <a:pPr lvl="1"/>
            <a:r>
              <a:rPr lang="en-US" dirty="0"/>
              <a:t>Product Owner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Developpeur</a:t>
            </a:r>
            <a:r>
              <a:rPr lang="en-US" dirty="0"/>
              <a:t> </a:t>
            </a:r>
            <a:r>
              <a:rPr lang="en-US" dirty="0" err="1"/>
              <a:t>émérite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6394176" y="3886577"/>
            <a:ext cx="1534154" cy="1534154"/>
          </a:xfrm>
        </p:spPr>
      </p:sp>
      <p:sp>
        <p:nvSpPr>
          <p:cNvPr id="57" name="Content Placeholder 56"/>
          <p:cNvSpPr>
            <a:spLocks noGrp="1"/>
          </p:cNvSpPr>
          <p:nvPr>
            <p:ph sz="quarter" idx="28"/>
          </p:nvPr>
        </p:nvSpPr>
        <p:spPr>
          <a:xfrm>
            <a:off x="8117942" y="3886575"/>
            <a:ext cx="3558678" cy="1942241"/>
          </a:xfrm>
        </p:spPr>
        <p:txBody>
          <a:bodyPr/>
          <a:lstStyle/>
          <a:p>
            <a:r>
              <a:rPr lang="en-US" dirty="0"/>
              <a:t>Antoine VOLATRON</a:t>
            </a:r>
          </a:p>
          <a:p>
            <a:pPr lvl="1"/>
            <a:r>
              <a:rPr lang="en-US" dirty="0" err="1"/>
              <a:t>Développeur</a:t>
            </a:r>
            <a:r>
              <a:rPr lang="en-US" dirty="0"/>
              <a:t> </a:t>
            </a:r>
            <a:r>
              <a:rPr lang="en-US" dirty="0" err="1"/>
              <a:t>Ingénieur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Agro-alimentaire</a:t>
            </a:r>
            <a:endParaRPr lang="en-US" dirty="0"/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dirty="0"/>
              <a:t>3 </a:t>
            </a:r>
            <a:r>
              <a:rPr lang="en-US" dirty="0" err="1"/>
              <a:t>ans</a:t>
            </a:r>
            <a:r>
              <a:rPr lang="en-US" dirty="0"/>
              <a:t> chef de </a:t>
            </a:r>
            <a:r>
              <a:rPr lang="en-US" dirty="0" err="1"/>
              <a:t>projet</a:t>
            </a:r>
            <a:r>
              <a:rPr lang="en-US" dirty="0"/>
              <a:t> SI</a:t>
            </a:r>
          </a:p>
        </p:txBody>
      </p:sp>
      <p:grpSp>
        <p:nvGrpSpPr>
          <p:cNvPr id="94" name="Group 93"/>
          <p:cNvGrpSpPr/>
          <p:nvPr/>
        </p:nvGrpSpPr>
        <p:grpSpPr bwMode="invGray">
          <a:xfrm>
            <a:off x="8126053" y="5227056"/>
            <a:ext cx="266270" cy="266270"/>
            <a:chOff x="6243638" y="9424987"/>
            <a:chExt cx="885825" cy="884238"/>
          </a:xfrm>
        </p:grpSpPr>
        <p:sp>
          <p:nvSpPr>
            <p:cNvPr id="95" name="Oval 186"/>
            <p:cNvSpPr>
              <a:spLocks noChangeArrowheads="1"/>
            </p:cNvSpPr>
            <p:nvPr/>
          </p:nvSpPr>
          <p:spPr bwMode="invGray">
            <a:xfrm>
              <a:off x="6243638" y="9424987"/>
              <a:ext cx="885825" cy="884238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6" name="Freeform 187"/>
            <p:cNvSpPr>
              <a:spLocks noEditPoints="1"/>
            </p:cNvSpPr>
            <p:nvPr/>
          </p:nvSpPr>
          <p:spPr bwMode="invGray">
            <a:xfrm>
              <a:off x="6423025" y="9626600"/>
              <a:ext cx="511175" cy="481013"/>
            </a:xfrm>
            <a:custGeom>
              <a:avLst/>
              <a:gdLst>
                <a:gd name="T0" fmla="*/ 163 w 223"/>
                <a:gd name="T1" fmla="*/ 199 h 210"/>
                <a:gd name="T2" fmla="*/ 103 w 223"/>
                <a:gd name="T3" fmla="*/ 210 h 210"/>
                <a:gd name="T4" fmla="*/ 0 w 223"/>
                <a:gd name="T5" fmla="*/ 115 h 210"/>
                <a:gd name="T6" fmla="*/ 123 w 223"/>
                <a:gd name="T7" fmla="*/ 0 h 210"/>
                <a:gd name="T8" fmla="*/ 223 w 223"/>
                <a:gd name="T9" fmla="*/ 87 h 210"/>
                <a:gd name="T10" fmla="*/ 161 w 223"/>
                <a:gd name="T11" fmla="*/ 159 h 210"/>
                <a:gd name="T12" fmla="*/ 132 w 223"/>
                <a:gd name="T13" fmla="*/ 136 h 210"/>
                <a:gd name="T14" fmla="*/ 132 w 223"/>
                <a:gd name="T15" fmla="*/ 136 h 210"/>
                <a:gd name="T16" fmla="*/ 89 w 223"/>
                <a:gd name="T17" fmla="*/ 159 h 210"/>
                <a:gd name="T18" fmla="*/ 52 w 223"/>
                <a:gd name="T19" fmla="*/ 120 h 210"/>
                <a:gd name="T20" fmla="*/ 129 w 223"/>
                <a:gd name="T21" fmla="*/ 49 h 210"/>
                <a:gd name="T22" fmla="*/ 168 w 223"/>
                <a:gd name="T23" fmla="*/ 57 h 210"/>
                <a:gd name="T24" fmla="*/ 159 w 223"/>
                <a:gd name="T25" fmla="*/ 113 h 210"/>
                <a:gd name="T26" fmla="*/ 167 w 223"/>
                <a:gd name="T27" fmla="*/ 139 h 210"/>
                <a:gd name="T28" fmla="*/ 199 w 223"/>
                <a:gd name="T29" fmla="*/ 88 h 210"/>
                <a:gd name="T30" fmla="*/ 120 w 223"/>
                <a:gd name="T31" fmla="*/ 18 h 210"/>
                <a:gd name="T32" fmla="*/ 26 w 223"/>
                <a:gd name="T33" fmla="*/ 112 h 210"/>
                <a:gd name="T34" fmla="*/ 110 w 223"/>
                <a:gd name="T35" fmla="*/ 191 h 210"/>
                <a:gd name="T36" fmla="*/ 158 w 223"/>
                <a:gd name="T37" fmla="*/ 182 h 210"/>
                <a:gd name="T38" fmla="*/ 163 w 223"/>
                <a:gd name="T39" fmla="*/ 199 h 210"/>
                <a:gd name="T40" fmla="*/ 134 w 223"/>
                <a:gd name="T41" fmla="*/ 74 h 210"/>
                <a:gd name="T42" fmla="*/ 124 w 223"/>
                <a:gd name="T43" fmla="*/ 73 h 210"/>
                <a:gd name="T44" fmla="*/ 85 w 223"/>
                <a:gd name="T45" fmla="*/ 116 h 210"/>
                <a:gd name="T46" fmla="*/ 102 w 223"/>
                <a:gd name="T47" fmla="*/ 135 h 210"/>
                <a:gd name="T48" fmla="*/ 130 w 223"/>
                <a:gd name="T49" fmla="*/ 103 h 210"/>
                <a:gd name="T50" fmla="*/ 134 w 223"/>
                <a:gd name="T51" fmla="*/ 7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" h="210">
                  <a:moveTo>
                    <a:pt x="163" y="199"/>
                  </a:moveTo>
                  <a:cubicBezTo>
                    <a:pt x="144" y="207"/>
                    <a:pt x="127" y="210"/>
                    <a:pt x="103" y="210"/>
                  </a:cubicBezTo>
                  <a:cubicBezTo>
                    <a:pt x="48" y="210"/>
                    <a:pt x="0" y="174"/>
                    <a:pt x="0" y="115"/>
                  </a:cubicBezTo>
                  <a:cubicBezTo>
                    <a:pt x="0" y="53"/>
                    <a:pt x="49" y="0"/>
                    <a:pt x="123" y="0"/>
                  </a:cubicBezTo>
                  <a:cubicBezTo>
                    <a:pt x="182" y="0"/>
                    <a:pt x="223" y="36"/>
                    <a:pt x="223" y="87"/>
                  </a:cubicBezTo>
                  <a:cubicBezTo>
                    <a:pt x="223" y="131"/>
                    <a:pt x="196" y="159"/>
                    <a:pt x="161" y="159"/>
                  </a:cubicBezTo>
                  <a:cubicBezTo>
                    <a:pt x="145" y="159"/>
                    <a:pt x="134" y="152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21" y="151"/>
                    <a:pt x="107" y="159"/>
                    <a:pt x="89" y="159"/>
                  </a:cubicBezTo>
                  <a:cubicBezTo>
                    <a:pt x="68" y="159"/>
                    <a:pt x="52" y="144"/>
                    <a:pt x="52" y="120"/>
                  </a:cubicBezTo>
                  <a:cubicBezTo>
                    <a:pt x="52" y="83"/>
                    <a:pt x="82" y="49"/>
                    <a:pt x="129" y="49"/>
                  </a:cubicBezTo>
                  <a:cubicBezTo>
                    <a:pt x="144" y="49"/>
                    <a:pt x="160" y="53"/>
                    <a:pt x="168" y="57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5" y="131"/>
                    <a:pt x="158" y="139"/>
                    <a:pt x="167" y="139"/>
                  </a:cubicBezTo>
                  <a:cubicBezTo>
                    <a:pt x="181" y="140"/>
                    <a:pt x="199" y="123"/>
                    <a:pt x="199" y="88"/>
                  </a:cubicBezTo>
                  <a:cubicBezTo>
                    <a:pt x="199" y="48"/>
                    <a:pt x="171" y="18"/>
                    <a:pt x="120" y="18"/>
                  </a:cubicBezTo>
                  <a:cubicBezTo>
                    <a:pt x="69" y="18"/>
                    <a:pt x="26" y="54"/>
                    <a:pt x="26" y="112"/>
                  </a:cubicBezTo>
                  <a:cubicBezTo>
                    <a:pt x="26" y="163"/>
                    <a:pt x="60" y="191"/>
                    <a:pt x="110" y="191"/>
                  </a:cubicBezTo>
                  <a:cubicBezTo>
                    <a:pt x="126" y="191"/>
                    <a:pt x="144" y="188"/>
                    <a:pt x="158" y="182"/>
                  </a:cubicBezTo>
                  <a:lnTo>
                    <a:pt x="163" y="199"/>
                  </a:lnTo>
                  <a:close/>
                  <a:moveTo>
                    <a:pt x="134" y="74"/>
                  </a:moveTo>
                  <a:cubicBezTo>
                    <a:pt x="132" y="74"/>
                    <a:pt x="128" y="73"/>
                    <a:pt x="124" y="73"/>
                  </a:cubicBezTo>
                  <a:cubicBezTo>
                    <a:pt x="102" y="73"/>
                    <a:pt x="85" y="93"/>
                    <a:pt x="85" y="116"/>
                  </a:cubicBezTo>
                  <a:cubicBezTo>
                    <a:pt x="85" y="128"/>
                    <a:pt x="91" y="135"/>
                    <a:pt x="102" y="135"/>
                  </a:cubicBezTo>
                  <a:cubicBezTo>
                    <a:pt x="114" y="135"/>
                    <a:pt x="127" y="121"/>
                    <a:pt x="130" y="103"/>
                  </a:cubicBezTo>
                  <a:lnTo>
                    <a:pt x="134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8124007" y="4886578"/>
            <a:ext cx="266270" cy="266270"/>
            <a:chOff x="1889246" y="1550691"/>
            <a:chExt cx="914400" cy="914400"/>
          </a:xfrm>
        </p:grpSpPr>
        <p:sp>
          <p:nvSpPr>
            <p:cNvPr id="101" name="Oval 92"/>
            <p:cNvSpPr>
              <a:spLocks noChangeArrowheads="1"/>
            </p:cNvSpPr>
            <p:nvPr/>
          </p:nvSpPr>
          <p:spPr bwMode="invGray">
            <a:xfrm>
              <a:off x="1889246" y="1550691"/>
              <a:ext cx="914400" cy="914400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2118665" y="1750614"/>
              <a:ext cx="499807" cy="476865"/>
              <a:chOff x="2118665" y="1750614"/>
              <a:chExt cx="499807" cy="476865"/>
            </a:xfrm>
          </p:grpSpPr>
          <p:sp>
            <p:nvSpPr>
              <p:cNvPr id="103" name="Freeform 93"/>
              <p:cNvSpPr>
                <a:spLocks noEditPoints="1"/>
              </p:cNvSpPr>
              <p:nvPr/>
            </p:nvSpPr>
            <p:spPr bwMode="invGray">
              <a:xfrm>
                <a:off x="2118665" y="1750614"/>
                <a:ext cx="121265" cy="476865"/>
              </a:xfrm>
              <a:custGeom>
                <a:avLst/>
                <a:gdLst>
                  <a:gd name="T0" fmla="*/ 48 w 51"/>
                  <a:gd name="T1" fmla="*/ 202 h 202"/>
                  <a:gd name="T2" fmla="*/ 48 w 51"/>
                  <a:gd name="T3" fmla="*/ 66 h 202"/>
                  <a:gd name="T4" fmla="*/ 3 w 51"/>
                  <a:gd name="T5" fmla="*/ 66 h 202"/>
                  <a:gd name="T6" fmla="*/ 3 w 51"/>
                  <a:gd name="T7" fmla="*/ 202 h 202"/>
                  <a:gd name="T8" fmla="*/ 48 w 51"/>
                  <a:gd name="T9" fmla="*/ 202 h 202"/>
                  <a:gd name="T10" fmla="*/ 25 w 51"/>
                  <a:gd name="T11" fmla="*/ 47 h 202"/>
                  <a:gd name="T12" fmla="*/ 51 w 51"/>
                  <a:gd name="T13" fmla="*/ 24 h 202"/>
                  <a:gd name="T14" fmla="*/ 26 w 51"/>
                  <a:gd name="T15" fmla="*/ 0 h 202"/>
                  <a:gd name="T16" fmla="*/ 0 w 51"/>
                  <a:gd name="T17" fmla="*/ 24 h 202"/>
                  <a:gd name="T18" fmla="*/ 25 w 51"/>
                  <a:gd name="T19" fmla="*/ 47 h 202"/>
                  <a:gd name="T20" fmla="*/ 25 w 51"/>
                  <a:gd name="T21" fmla="*/ 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202">
                    <a:moveTo>
                      <a:pt x="48" y="202"/>
                    </a:moveTo>
                    <a:cubicBezTo>
                      <a:pt x="48" y="66"/>
                      <a:pt x="48" y="66"/>
                      <a:pt x="48" y="66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48" y="202"/>
                      <a:pt x="48" y="202"/>
                      <a:pt x="48" y="202"/>
                    </a:cubicBezTo>
                    <a:close/>
                    <a:moveTo>
                      <a:pt x="25" y="47"/>
                    </a:moveTo>
                    <a:cubicBezTo>
                      <a:pt x="41" y="47"/>
                      <a:pt x="51" y="37"/>
                      <a:pt x="51" y="24"/>
                    </a:cubicBezTo>
                    <a:cubicBezTo>
                      <a:pt x="51" y="11"/>
                      <a:pt x="41" y="0"/>
                      <a:pt x="26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7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05" name="Freeform 94"/>
              <p:cNvSpPr>
                <a:spLocks/>
              </p:cNvSpPr>
              <p:nvPr/>
            </p:nvSpPr>
            <p:spPr bwMode="invGray">
              <a:xfrm>
                <a:off x="2290730" y="1899737"/>
                <a:ext cx="327742" cy="327742"/>
              </a:xfrm>
              <a:custGeom>
                <a:avLst/>
                <a:gdLst>
                  <a:gd name="T0" fmla="*/ 0 w 138"/>
                  <a:gd name="T1" fmla="*/ 139 h 139"/>
                  <a:gd name="T2" fmla="*/ 45 w 138"/>
                  <a:gd name="T3" fmla="*/ 139 h 139"/>
                  <a:gd name="T4" fmla="*/ 45 w 138"/>
                  <a:gd name="T5" fmla="*/ 63 h 139"/>
                  <a:gd name="T6" fmla="*/ 47 w 138"/>
                  <a:gd name="T7" fmla="*/ 52 h 139"/>
                  <a:gd name="T8" fmla="*/ 70 w 138"/>
                  <a:gd name="T9" fmla="*/ 35 h 139"/>
                  <a:gd name="T10" fmla="*/ 93 w 138"/>
                  <a:gd name="T11" fmla="*/ 66 h 139"/>
                  <a:gd name="T12" fmla="*/ 93 w 138"/>
                  <a:gd name="T13" fmla="*/ 139 h 139"/>
                  <a:gd name="T14" fmla="*/ 138 w 138"/>
                  <a:gd name="T15" fmla="*/ 139 h 139"/>
                  <a:gd name="T16" fmla="*/ 138 w 138"/>
                  <a:gd name="T17" fmla="*/ 61 h 139"/>
                  <a:gd name="T18" fmla="*/ 86 w 138"/>
                  <a:gd name="T19" fmla="*/ 0 h 139"/>
                  <a:gd name="T20" fmla="*/ 45 w 138"/>
                  <a:gd name="T21" fmla="*/ 23 h 139"/>
                  <a:gd name="T22" fmla="*/ 45 w 138"/>
                  <a:gd name="T23" fmla="*/ 23 h 139"/>
                  <a:gd name="T24" fmla="*/ 45 w 138"/>
                  <a:gd name="T25" fmla="*/ 3 h 139"/>
                  <a:gd name="T26" fmla="*/ 0 w 138"/>
                  <a:gd name="T27" fmla="*/ 3 h 139"/>
                  <a:gd name="T28" fmla="*/ 0 w 138"/>
                  <a:gd name="T2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45" y="139"/>
                      <a:pt x="45" y="139"/>
                      <a:pt x="45" y="13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59"/>
                      <a:pt x="45" y="55"/>
                      <a:pt x="47" y="52"/>
                    </a:cubicBezTo>
                    <a:cubicBezTo>
                      <a:pt x="50" y="44"/>
                      <a:pt x="57" y="35"/>
                      <a:pt x="70" y="35"/>
                    </a:cubicBezTo>
                    <a:cubicBezTo>
                      <a:pt x="86" y="35"/>
                      <a:pt x="93" y="48"/>
                      <a:pt x="93" y="6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138" y="139"/>
                      <a:pt x="138" y="139"/>
                      <a:pt x="138" y="139"/>
                    </a:cubicBezTo>
                    <a:cubicBezTo>
                      <a:pt x="138" y="61"/>
                      <a:pt x="138" y="61"/>
                      <a:pt x="138" y="61"/>
                    </a:cubicBezTo>
                    <a:cubicBezTo>
                      <a:pt x="138" y="19"/>
                      <a:pt x="116" y="0"/>
                      <a:pt x="86" y="0"/>
                    </a:cubicBezTo>
                    <a:cubicBezTo>
                      <a:pt x="61" y="0"/>
                      <a:pt x="51" y="13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6"/>
                      <a:pt x="0" y="139"/>
                      <a:pt x="0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109" name="Rectangle 108">
            <a:hlinkClick r:id="rId2"/>
          </p:cNvPr>
          <p:cNvSpPr/>
          <p:nvPr/>
        </p:nvSpPr>
        <p:spPr>
          <a:xfrm>
            <a:off x="8392322" y="4867767"/>
            <a:ext cx="1342767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Antoine </a:t>
            </a:r>
            <a:r>
              <a:rPr lang="en-US" sz="1200" dirty="0" err="1">
                <a:solidFill>
                  <a:schemeClr val="tx1">
                    <a:lumMod val="75000"/>
                  </a:schemeClr>
                </a:solidFill>
              </a:rPr>
              <a:t>Volatron</a:t>
            </a:r>
            <a:endParaRPr lang="en-US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64" name="Rectangle 163">
            <a:hlinkClick r:id="rId2"/>
            <a:extLst>
              <a:ext uri="{FF2B5EF4-FFF2-40B4-BE49-F238E27FC236}">
                <a16:creationId xmlns:a16="http://schemas.microsoft.com/office/drawing/2014/main" id="{AEF885E8-6EAF-4AEE-BAEC-0FA7C41679B6}"/>
              </a:ext>
            </a:extLst>
          </p:cNvPr>
          <p:cNvSpPr/>
          <p:nvPr/>
        </p:nvSpPr>
        <p:spPr>
          <a:xfrm>
            <a:off x="8392322" y="5203783"/>
            <a:ext cx="2239001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antoine.volatron@gmail.com</a:t>
            </a:r>
          </a:p>
        </p:txBody>
      </p:sp>
      <p:grpSp>
        <p:nvGrpSpPr>
          <p:cNvPr id="165" name="Group 93">
            <a:extLst>
              <a:ext uri="{FF2B5EF4-FFF2-40B4-BE49-F238E27FC236}">
                <a16:creationId xmlns:a16="http://schemas.microsoft.com/office/drawing/2014/main" id="{DDED5EE2-EF3E-45E4-969D-586792E878CB}"/>
              </a:ext>
            </a:extLst>
          </p:cNvPr>
          <p:cNvGrpSpPr/>
          <p:nvPr/>
        </p:nvGrpSpPr>
        <p:grpSpPr bwMode="invGray">
          <a:xfrm>
            <a:off x="8127049" y="2932029"/>
            <a:ext cx="266270" cy="266270"/>
            <a:chOff x="6243638" y="9424987"/>
            <a:chExt cx="885825" cy="884238"/>
          </a:xfrm>
        </p:grpSpPr>
        <p:sp>
          <p:nvSpPr>
            <p:cNvPr id="166" name="Oval 186">
              <a:extLst>
                <a:ext uri="{FF2B5EF4-FFF2-40B4-BE49-F238E27FC236}">
                  <a16:creationId xmlns:a16="http://schemas.microsoft.com/office/drawing/2014/main" id="{C7D5E423-CD60-442B-B0AE-90B97874C60A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6243638" y="9424987"/>
              <a:ext cx="885825" cy="884238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67" name="Freeform 187">
              <a:extLst>
                <a:ext uri="{FF2B5EF4-FFF2-40B4-BE49-F238E27FC236}">
                  <a16:creationId xmlns:a16="http://schemas.microsoft.com/office/drawing/2014/main" id="{E0C749C5-5802-4F7D-9AF6-7F923188A91D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23025" y="9626600"/>
              <a:ext cx="511175" cy="481013"/>
            </a:xfrm>
            <a:custGeom>
              <a:avLst/>
              <a:gdLst>
                <a:gd name="T0" fmla="*/ 163 w 223"/>
                <a:gd name="T1" fmla="*/ 199 h 210"/>
                <a:gd name="T2" fmla="*/ 103 w 223"/>
                <a:gd name="T3" fmla="*/ 210 h 210"/>
                <a:gd name="T4" fmla="*/ 0 w 223"/>
                <a:gd name="T5" fmla="*/ 115 h 210"/>
                <a:gd name="T6" fmla="*/ 123 w 223"/>
                <a:gd name="T7" fmla="*/ 0 h 210"/>
                <a:gd name="T8" fmla="*/ 223 w 223"/>
                <a:gd name="T9" fmla="*/ 87 h 210"/>
                <a:gd name="T10" fmla="*/ 161 w 223"/>
                <a:gd name="T11" fmla="*/ 159 h 210"/>
                <a:gd name="T12" fmla="*/ 132 w 223"/>
                <a:gd name="T13" fmla="*/ 136 h 210"/>
                <a:gd name="T14" fmla="*/ 132 w 223"/>
                <a:gd name="T15" fmla="*/ 136 h 210"/>
                <a:gd name="T16" fmla="*/ 89 w 223"/>
                <a:gd name="T17" fmla="*/ 159 h 210"/>
                <a:gd name="T18" fmla="*/ 52 w 223"/>
                <a:gd name="T19" fmla="*/ 120 h 210"/>
                <a:gd name="T20" fmla="*/ 129 w 223"/>
                <a:gd name="T21" fmla="*/ 49 h 210"/>
                <a:gd name="T22" fmla="*/ 168 w 223"/>
                <a:gd name="T23" fmla="*/ 57 h 210"/>
                <a:gd name="T24" fmla="*/ 159 w 223"/>
                <a:gd name="T25" fmla="*/ 113 h 210"/>
                <a:gd name="T26" fmla="*/ 167 w 223"/>
                <a:gd name="T27" fmla="*/ 139 h 210"/>
                <a:gd name="T28" fmla="*/ 199 w 223"/>
                <a:gd name="T29" fmla="*/ 88 h 210"/>
                <a:gd name="T30" fmla="*/ 120 w 223"/>
                <a:gd name="T31" fmla="*/ 18 h 210"/>
                <a:gd name="T32" fmla="*/ 26 w 223"/>
                <a:gd name="T33" fmla="*/ 112 h 210"/>
                <a:gd name="T34" fmla="*/ 110 w 223"/>
                <a:gd name="T35" fmla="*/ 191 h 210"/>
                <a:gd name="T36" fmla="*/ 158 w 223"/>
                <a:gd name="T37" fmla="*/ 182 h 210"/>
                <a:gd name="T38" fmla="*/ 163 w 223"/>
                <a:gd name="T39" fmla="*/ 199 h 210"/>
                <a:gd name="T40" fmla="*/ 134 w 223"/>
                <a:gd name="T41" fmla="*/ 74 h 210"/>
                <a:gd name="T42" fmla="*/ 124 w 223"/>
                <a:gd name="T43" fmla="*/ 73 h 210"/>
                <a:gd name="T44" fmla="*/ 85 w 223"/>
                <a:gd name="T45" fmla="*/ 116 h 210"/>
                <a:gd name="T46" fmla="*/ 102 w 223"/>
                <a:gd name="T47" fmla="*/ 135 h 210"/>
                <a:gd name="T48" fmla="*/ 130 w 223"/>
                <a:gd name="T49" fmla="*/ 103 h 210"/>
                <a:gd name="T50" fmla="*/ 134 w 223"/>
                <a:gd name="T51" fmla="*/ 7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" h="210">
                  <a:moveTo>
                    <a:pt x="163" y="199"/>
                  </a:moveTo>
                  <a:cubicBezTo>
                    <a:pt x="144" y="207"/>
                    <a:pt x="127" y="210"/>
                    <a:pt x="103" y="210"/>
                  </a:cubicBezTo>
                  <a:cubicBezTo>
                    <a:pt x="48" y="210"/>
                    <a:pt x="0" y="174"/>
                    <a:pt x="0" y="115"/>
                  </a:cubicBezTo>
                  <a:cubicBezTo>
                    <a:pt x="0" y="53"/>
                    <a:pt x="49" y="0"/>
                    <a:pt x="123" y="0"/>
                  </a:cubicBezTo>
                  <a:cubicBezTo>
                    <a:pt x="182" y="0"/>
                    <a:pt x="223" y="36"/>
                    <a:pt x="223" y="87"/>
                  </a:cubicBezTo>
                  <a:cubicBezTo>
                    <a:pt x="223" y="131"/>
                    <a:pt x="196" y="159"/>
                    <a:pt x="161" y="159"/>
                  </a:cubicBezTo>
                  <a:cubicBezTo>
                    <a:pt x="145" y="159"/>
                    <a:pt x="134" y="152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21" y="151"/>
                    <a:pt x="107" y="159"/>
                    <a:pt x="89" y="159"/>
                  </a:cubicBezTo>
                  <a:cubicBezTo>
                    <a:pt x="68" y="159"/>
                    <a:pt x="52" y="144"/>
                    <a:pt x="52" y="120"/>
                  </a:cubicBezTo>
                  <a:cubicBezTo>
                    <a:pt x="52" y="83"/>
                    <a:pt x="82" y="49"/>
                    <a:pt x="129" y="49"/>
                  </a:cubicBezTo>
                  <a:cubicBezTo>
                    <a:pt x="144" y="49"/>
                    <a:pt x="160" y="53"/>
                    <a:pt x="168" y="57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5" y="131"/>
                    <a:pt x="158" y="139"/>
                    <a:pt x="167" y="139"/>
                  </a:cubicBezTo>
                  <a:cubicBezTo>
                    <a:pt x="181" y="140"/>
                    <a:pt x="199" y="123"/>
                    <a:pt x="199" y="88"/>
                  </a:cubicBezTo>
                  <a:cubicBezTo>
                    <a:pt x="199" y="48"/>
                    <a:pt x="171" y="18"/>
                    <a:pt x="120" y="18"/>
                  </a:cubicBezTo>
                  <a:cubicBezTo>
                    <a:pt x="69" y="18"/>
                    <a:pt x="26" y="54"/>
                    <a:pt x="26" y="112"/>
                  </a:cubicBezTo>
                  <a:cubicBezTo>
                    <a:pt x="26" y="163"/>
                    <a:pt x="60" y="191"/>
                    <a:pt x="110" y="191"/>
                  </a:cubicBezTo>
                  <a:cubicBezTo>
                    <a:pt x="126" y="191"/>
                    <a:pt x="144" y="188"/>
                    <a:pt x="158" y="182"/>
                  </a:cubicBezTo>
                  <a:lnTo>
                    <a:pt x="163" y="199"/>
                  </a:lnTo>
                  <a:close/>
                  <a:moveTo>
                    <a:pt x="134" y="74"/>
                  </a:moveTo>
                  <a:cubicBezTo>
                    <a:pt x="132" y="74"/>
                    <a:pt x="128" y="73"/>
                    <a:pt x="124" y="73"/>
                  </a:cubicBezTo>
                  <a:cubicBezTo>
                    <a:pt x="102" y="73"/>
                    <a:pt x="85" y="93"/>
                    <a:pt x="85" y="116"/>
                  </a:cubicBezTo>
                  <a:cubicBezTo>
                    <a:pt x="85" y="128"/>
                    <a:pt x="91" y="135"/>
                    <a:pt x="102" y="135"/>
                  </a:cubicBezTo>
                  <a:cubicBezTo>
                    <a:pt x="114" y="135"/>
                    <a:pt x="127" y="121"/>
                    <a:pt x="130" y="103"/>
                  </a:cubicBezTo>
                  <a:lnTo>
                    <a:pt x="134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68" name="Group 99">
            <a:extLst>
              <a:ext uri="{FF2B5EF4-FFF2-40B4-BE49-F238E27FC236}">
                <a16:creationId xmlns:a16="http://schemas.microsoft.com/office/drawing/2014/main" id="{A7B8491F-4F6A-41DB-BCB8-B955324468CB}"/>
              </a:ext>
            </a:extLst>
          </p:cNvPr>
          <p:cNvGrpSpPr/>
          <p:nvPr/>
        </p:nvGrpSpPr>
        <p:grpSpPr>
          <a:xfrm>
            <a:off x="8125003" y="2591551"/>
            <a:ext cx="266270" cy="266270"/>
            <a:chOff x="1889246" y="1550691"/>
            <a:chExt cx="914400" cy="914400"/>
          </a:xfrm>
        </p:grpSpPr>
        <p:sp>
          <p:nvSpPr>
            <p:cNvPr id="169" name="Oval 92">
              <a:extLst>
                <a:ext uri="{FF2B5EF4-FFF2-40B4-BE49-F238E27FC236}">
                  <a16:creationId xmlns:a16="http://schemas.microsoft.com/office/drawing/2014/main" id="{F85A5111-F8CC-4447-A411-C6793C87EBF1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1889246" y="1550691"/>
              <a:ext cx="914400" cy="914400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170" name="Group 101">
              <a:extLst>
                <a:ext uri="{FF2B5EF4-FFF2-40B4-BE49-F238E27FC236}">
                  <a16:creationId xmlns:a16="http://schemas.microsoft.com/office/drawing/2014/main" id="{BEECF9EE-73CD-405B-9D66-5864BC1AE6CC}"/>
                </a:ext>
              </a:extLst>
            </p:cNvPr>
            <p:cNvGrpSpPr/>
            <p:nvPr/>
          </p:nvGrpSpPr>
          <p:grpSpPr>
            <a:xfrm>
              <a:off x="2118665" y="1750614"/>
              <a:ext cx="499807" cy="476865"/>
              <a:chOff x="2118665" y="1750614"/>
              <a:chExt cx="499807" cy="476865"/>
            </a:xfrm>
          </p:grpSpPr>
          <p:sp>
            <p:nvSpPr>
              <p:cNvPr id="171" name="Freeform 93">
                <a:extLst>
                  <a:ext uri="{FF2B5EF4-FFF2-40B4-BE49-F238E27FC236}">
                    <a16:creationId xmlns:a16="http://schemas.microsoft.com/office/drawing/2014/main" id="{88B76841-F070-43D5-A418-EC857CFAF4BA}"/>
                  </a:ext>
                </a:extLst>
              </p:cNvPr>
              <p:cNvSpPr>
                <a:spLocks noEditPoints="1"/>
              </p:cNvSpPr>
              <p:nvPr/>
            </p:nvSpPr>
            <p:spPr bwMode="invGray">
              <a:xfrm>
                <a:off x="2118665" y="1750614"/>
                <a:ext cx="121265" cy="476865"/>
              </a:xfrm>
              <a:custGeom>
                <a:avLst/>
                <a:gdLst>
                  <a:gd name="T0" fmla="*/ 48 w 51"/>
                  <a:gd name="T1" fmla="*/ 202 h 202"/>
                  <a:gd name="T2" fmla="*/ 48 w 51"/>
                  <a:gd name="T3" fmla="*/ 66 h 202"/>
                  <a:gd name="T4" fmla="*/ 3 w 51"/>
                  <a:gd name="T5" fmla="*/ 66 h 202"/>
                  <a:gd name="T6" fmla="*/ 3 w 51"/>
                  <a:gd name="T7" fmla="*/ 202 h 202"/>
                  <a:gd name="T8" fmla="*/ 48 w 51"/>
                  <a:gd name="T9" fmla="*/ 202 h 202"/>
                  <a:gd name="T10" fmla="*/ 25 w 51"/>
                  <a:gd name="T11" fmla="*/ 47 h 202"/>
                  <a:gd name="T12" fmla="*/ 51 w 51"/>
                  <a:gd name="T13" fmla="*/ 24 h 202"/>
                  <a:gd name="T14" fmla="*/ 26 w 51"/>
                  <a:gd name="T15" fmla="*/ 0 h 202"/>
                  <a:gd name="T16" fmla="*/ 0 w 51"/>
                  <a:gd name="T17" fmla="*/ 24 h 202"/>
                  <a:gd name="T18" fmla="*/ 25 w 51"/>
                  <a:gd name="T19" fmla="*/ 47 h 202"/>
                  <a:gd name="T20" fmla="*/ 25 w 51"/>
                  <a:gd name="T21" fmla="*/ 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202">
                    <a:moveTo>
                      <a:pt x="48" y="202"/>
                    </a:moveTo>
                    <a:cubicBezTo>
                      <a:pt x="48" y="66"/>
                      <a:pt x="48" y="66"/>
                      <a:pt x="48" y="66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48" y="202"/>
                      <a:pt x="48" y="202"/>
                      <a:pt x="48" y="202"/>
                    </a:cubicBezTo>
                    <a:close/>
                    <a:moveTo>
                      <a:pt x="25" y="47"/>
                    </a:moveTo>
                    <a:cubicBezTo>
                      <a:pt x="41" y="47"/>
                      <a:pt x="51" y="37"/>
                      <a:pt x="51" y="24"/>
                    </a:cubicBezTo>
                    <a:cubicBezTo>
                      <a:pt x="51" y="11"/>
                      <a:pt x="41" y="0"/>
                      <a:pt x="26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7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72" name="Freeform 94">
                <a:extLst>
                  <a:ext uri="{FF2B5EF4-FFF2-40B4-BE49-F238E27FC236}">
                    <a16:creationId xmlns:a16="http://schemas.microsoft.com/office/drawing/2014/main" id="{86F1AF97-20B8-4F07-ADC2-1C972D9E7CB0}"/>
                  </a:ext>
                </a:extLst>
              </p:cNvPr>
              <p:cNvSpPr>
                <a:spLocks/>
              </p:cNvSpPr>
              <p:nvPr/>
            </p:nvSpPr>
            <p:spPr bwMode="invGray">
              <a:xfrm>
                <a:off x="2290730" y="1899737"/>
                <a:ext cx="327742" cy="327742"/>
              </a:xfrm>
              <a:custGeom>
                <a:avLst/>
                <a:gdLst>
                  <a:gd name="T0" fmla="*/ 0 w 138"/>
                  <a:gd name="T1" fmla="*/ 139 h 139"/>
                  <a:gd name="T2" fmla="*/ 45 w 138"/>
                  <a:gd name="T3" fmla="*/ 139 h 139"/>
                  <a:gd name="T4" fmla="*/ 45 w 138"/>
                  <a:gd name="T5" fmla="*/ 63 h 139"/>
                  <a:gd name="T6" fmla="*/ 47 w 138"/>
                  <a:gd name="T7" fmla="*/ 52 h 139"/>
                  <a:gd name="T8" fmla="*/ 70 w 138"/>
                  <a:gd name="T9" fmla="*/ 35 h 139"/>
                  <a:gd name="T10" fmla="*/ 93 w 138"/>
                  <a:gd name="T11" fmla="*/ 66 h 139"/>
                  <a:gd name="T12" fmla="*/ 93 w 138"/>
                  <a:gd name="T13" fmla="*/ 139 h 139"/>
                  <a:gd name="T14" fmla="*/ 138 w 138"/>
                  <a:gd name="T15" fmla="*/ 139 h 139"/>
                  <a:gd name="T16" fmla="*/ 138 w 138"/>
                  <a:gd name="T17" fmla="*/ 61 h 139"/>
                  <a:gd name="T18" fmla="*/ 86 w 138"/>
                  <a:gd name="T19" fmla="*/ 0 h 139"/>
                  <a:gd name="T20" fmla="*/ 45 w 138"/>
                  <a:gd name="T21" fmla="*/ 23 h 139"/>
                  <a:gd name="T22" fmla="*/ 45 w 138"/>
                  <a:gd name="T23" fmla="*/ 23 h 139"/>
                  <a:gd name="T24" fmla="*/ 45 w 138"/>
                  <a:gd name="T25" fmla="*/ 3 h 139"/>
                  <a:gd name="T26" fmla="*/ 0 w 138"/>
                  <a:gd name="T27" fmla="*/ 3 h 139"/>
                  <a:gd name="T28" fmla="*/ 0 w 138"/>
                  <a:gd name="T2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45" y="139"/>
                      <a:pt x="45" y="139"/>
                      <a:pt x="45" y="13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59"/>
                      <a:pt x="45" y="55"/>
                      <a:pt x="47" y="52"/>
                    </a:cubicBezTo>
                    <a:cubicBezTo>
                      <a:pt x="50" y="44"/>
                      <a:pt x="57" y="35"/>
                      <a:pt x="70" y="35"/>
                    </a:cubicBezTo>
                    <a:cubicBezTo>
                      <a:pt x="86" y="35"/>
                      <a:pt x="93" y="48"/>
                      <a:pt x="93" y="6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138" y="139"/>
                      <a:pt x="138" y="139"/>
                      <a:pt x="138" y="139"/>
                    </a:cubicBezTo>
                    <a:cubicBezTo>
                      <a:pt x="138" y="61"/>
                      <a:pt x="138" y="61"/>
                      <a:pt x="138" y="61"/>
                    </a:cubicBezTo>
                    <a:cubicBezTo>
                      <a:pt x="138" y="19"/>
                      <a:pt x="116" y="0"/>
                      <a:pt x="86" y="0"/>
                    </a:cubicBezTo>
                    <a:cubicBezTo>
                      <a:pt x="61" y="0"/>
                      <a:pt x="51" y="13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6"/>
                      <a:pt x="0" y="139"/>
                      <a:pt x="0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173" name="Rectangle 172">
            <a:hlinkClick r:id="rId2"/>
            <a:extLst>
              <a:ext uri="{FF2B5EF4-FFF2-40B4-BE49-F238E27FC236}">
                <a16:creationId xmlns:a16="http://schemas.microsoft.com/office/drawing/2014/main" id="{915BE1A3-DAC2-499C-AB10-8C84801F3B9B}"/>
              </a:ext>
            </a:extLst>
          </p:cNvPr>
          <p:cNvSpPr/>
          <p:nvPr/>
        </p:nvSpPr>
        <p:spPr>
          <a:xfrm>
            <a:off x="8393318" y="2572740"/>
            <a:ext cx="1342767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Steven Roman</a:t>
            </a:r>
          </a:p>
        </p:txBody>
      </p:sp>
      <p:sp>
        <p:nvSpPr>
          <p:cNvPr id="174" name="Rectangle 173">
            <a:hlinkClick r:id="rId2"/>
            <a:extLst>
              <a:ext uri="{FF2B5EF4-FFF2-40B4-BE49-F238E27FC236}">
                <a16:creationId xmlns:a16="http://schemas.microsoft.com/office/drawing/2014/main" id="{24E5C9E4-B6D3-42D3-BC91-D377EEB3DA28}"/>
              </a:ext>
            </a:extLst>
          </p:cNvPr>
          <p:cNvSpPr/>
          <p:nvPr/>
        </p:nvSpPr>
        <p:spPr>
          <a:xfrm>
            <a:off x="8393318" y="2908756"/>
            <a:ext cx="2239001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steven.roman@gmail.com</a:t>
            </a:r>
          </a:p>
        </p:txBody>
      </p:sp>
      <p:grpSp>
        <p:nvGrpSpPr>
          <p:cNvPr id="175" name="Group 93">
            <a:extLst>
              <a:ext uri="{FF2B5EF4-FFF2-40B4-BE49-F238E27FC236}">
                <a16:creationId xmlns:a16="http://schemas.microsoft.com/office/drawing/2014/main" id="{6F35D004-7E42-4E92-98A0-72CEE4804A44}"/>
              </a:ext>
            </a:extLst>
          </p:cNvPr>
          <p:cNvGrpSpPr/>
          <p:nvPr/>
        </p:nvGrpSpPr>
        <p:grpSpPr bwMode="invGray">
          <a:xfrm>
            <a:off x="2413259" y="2857069"/>
            <a:ext cx="266270" cy="266270"/>
            <a:chOff x="6243638" y="9424987"/>
            <a:chExt cx="885825" cy="884238"/>
          </a:xfrm>
        </p:grpSpPr>
        <p:sp>
          <p:nvSpPr>
            <p:cNvPr id="176" name="Oval 186">
              <a:extLst>
                <a:ext uri="{FF2B5EF4-FFF2-40B4-BE49-F238E27FC236}">
                  <a16:creationId xmlns:a16="http://schemas.microsoft.com/office/drawing/2014/main" id="{E1817E6C-6A5F-466D-872B-345446484D37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6243638" y="9424987"/>
              <a:ext cx="885825" cy="884238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77" name="Freeform 187">
              <a:extLst>
                <a:ext uri="{FF2B5EF4-FFF2-40B4-BE49-F238E27FC236}">
                  <a16:creationId xmlns:a16="http://schemas.microsoft.com/office/drawing/2014/main" id="{B1ACA98D-4C8B-451E-9190-A140E15004B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23025" y="9626600"/>
              <a:ext cx="511175" cy="481013"/>
            </a:xfrm>
            <a:custGeom>
              <a:avLst/>
              <a:gdLst>
                <a:gd name="T0" fmla="*/ 163 w 223"/>
                <a:gd name="T1" fmla="*/ 199 h 210"/>
                <a:gd name="T2" fmla="*/ 103 w 223"/>
                <a:gd name="T3" fmla="*/ 210 h 210"/>
                <a:gd name="T4" fmla="*/ 0 w 223"/>
                <a:gd name="T5" fmla="*/ 115 h 210"/>
                <a:gd name="T6" fmla="*/ 123 w 223"/>
                <a:gd name="T7" fmla="*/ 0 h 210"/>
                <a:gd name="T8" fmla="*/ 223 w 223"/>
                <a:gd name="T9" fmla="*/ 87 h 210"/>
                <a:gd name="T10" fmla="*/ 161 w 223"/>
                <a:gd name="T11" fmla="*/ 159 h 210"/>
                <a:gd name="T12" fmla="*/ 132 w 223"/>
                <a:gd name="T13" fmla="*/ 136 h 210"/>
                <a:gd name="T14" fmla="*/ 132 w 223"/>
                <a:gd name="T15" fmla="*/ 136 h 210"/>
                <a:gd name="T16" fmla="*/ 89 w 223"/>
                <a:gd name="T17" fmla="*/ 159 h 210"/>
                <a:gd name="T18" fmla="*/ 52 w 223"/>
                <a:gd name="T19" fmla="*/ 120 h 210"/>
                <a:gd name="T20" fmla="*/ 129 w 223"/>
                <a:gd name="T21" fmla="*/ 49 h 210"/>
                <a:gd name="T22" fmla="*/ 168 w 223"/>
                <a:gd name="T23" fmla="*/ 57 h 210"/>
                <a:gd name="T24" fmla="*/ 159 w 223"/>
                <a:gd name="T25" fmla="*/ 113 h 210"/>
                <a:gd name="T26" fmla="*/ 167 w 223"/>
                <a:gd name="T27" fmla="*/ 139 h 210"/>
                <a:gd name="T28" fmla="*/ 199 w 223"/>
                <a:gd name="T29" fmla="*/ 88 h 210"/>
                <a:gd name="T30" fmla="*/ 120 w 223"/>
                <a:gd name="T31" fmla="*/ 18 h 210"/>
                <a:gd name="T32" fmla="*/ 26 w 223"/>
                <a:gd name="T33" fmla="*/ 112 h 210"/>
                <a:gd name="T34" fmla="*/ 110 w 223"/>
                <a:gd name="T35" fmla="*/ 191 h 210"/>
                <a:gd name="T36" fmla="*/ 158 w 223"/>
                <a:gd name="T37" fmla="*/ 182 h 210"/>
                <a:gd name="T38" fmla="*/ 163 w 223"/>
                <a:gd name="T39" fmla="*/ 199 h 210"/>
                <a:gd name="T40" fmla="*/ 134 w 223"/>
                <a:gd name="T41" fmla="*/ 74 h 210"/>
                <a:gd name="T42" fmla="*/ 124 w 223"/>
                <a:gd name="T43" fmla="*/ 73 h 210"/>
                <a:gd name="T44" fmla="*/ 85 w 223"/>
                <a:gd name="T45" fmla="*/ 116 h 210"/>
                <a:gd name="T46" fmla="*/ 102 w 223"/>
                <a:gd name="T47" fmla="*/ 135 h 210"/>
                <a:gd name="T48" fmla="*/ 130 w 223"/>
                <a:gd name="T49" fmla="*/ 103 h 210"/>
                <a:gd name="T50" fmla="*/ 134 w 223"/>
                <a:gd name="T51" fmla="*/ 7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" h="210">
                  <a:moveTo>
                    <a:pt x="163" y="199"/>
                  </a:moveTo>
                  <a:cubicBezTo>
                    <a:pt x="144" y="207"/>
                    <a:pt x="127" y="210"/>
                    <a:pt x="103" y="210"/>
                  </a:cubicBezTo>
                  <a:cubicBezTo>
                    <a:pt x="48" y="210"/>
                    <a:pt x="0" y="174"/>
                    <a:pt x="0" y="115"/>
                  </a:cubicBezTo>
                  <a:cubicBezTo>
                    <a:pt x="0" y="53"/>
                    <a:pt x="49" y="0"/>
                    <a:pt x="123" y="0"/>
                  </a:cubicBezTo>
                  <a:cubicBezTo>
                    <a:pt x="182" y="0"/>
                    <a:pt x="223" y="36"/>
                    <a:pt x="223" y="87"/>
                  </a:cubicBezTo>
                  <a:cubicBezTo>
                    <a:pt x="223" y="131"/>
                    <a:pt x="196" y="159"/>
                    <a:pt x="161" y="159"/>
                  </a:cubicBezTo>
                  <a:cubicBezTo>
                    <a:pt x="145" y="159"/>
                    <a:pt x="134" y="152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21" y="151"/>
                    <a:pt x="107" y="159"/>
                    <a:pt x="89" y="159"/>
                  </a:cubicBezTo>
                  <a:cubicBezTo>
                    <a:pt x="68" y="159"/>
                    <a:pt x="52" y="144"/>
                    <a:pt x="52" y="120"/>
                  </a:cubicBezTo>
                  <a:cubicBezTo>
                    <a:pt x="52" y="83"/>
                    <a:pt x="82" y="49"/>
                    <a:pt x="129" y="49"/>
                  </a:cubicBezTo>
                  <a:cubicBezTo>
                    <a:pt x="144" y="49"/>
                    <a:pt x="160" y="53"/>
                    <a:pt x="168" y="57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5" y="131"/>
                    <a:pt x="158" y="139"/>
                    <a:pt x="167" y="139"/>
                  </a:cubicBezTo>
                  <a:cubicBezTo>
                    <a:pt x="181" y="140"/>
                    <a:pt x="199" y="123"/>
                    <a:pt x="199" y="88"/>
                  </a:cubicBezTo>
                  <a:cubicBezTo>
                    <a:pt x="199" y="48"/>
                    <a:pt x="171" y="18"/>
                    <a:pt x="120" y="18"/>
                  </a:cubicBezTo>
                  <a:cubicBezTo>
                    <a:pt x="69" y="18"/>
                    <a:pt x="26" y="54"/>
                    <a:pt x="26" y="112"/>
                  </a:cubicBezTo>
                  <a:cubicBezTo>
                    <a:pt x="26" y="163"/>
                    <a:pt x="60" y="191"/>
                    <a:pt x="110" y="191"/>
                  </a:cubicBezTo>
                  <a:cubicBezTo>
                    <a:pt x="126" y="191"/>
                    <a:pt x="144" y="188"/>
                    <a:pt x="158" y="182"/>
                  </a:cubicBezTo>
                  <a:lnTo>
                    <a:pt x="163" y="199"/>
                  </a:lnTo>
                  <a:close/>
                  <a:moveTo>
                    <a:pt x="134" y="74"/>
                  </a:moveTo>
                  <a:cubicBezTo>
                    <a:pt x="132" y="74"/>
                    <a:pt x="128" y="73"/>
                    <a:pt x="124" y="73"/>
                  </a:cubicBezTo>
                  <a:cubicBezTo>
                    <a:pt x="102" y="73"/>
                    <a:pt x="85" y="93"/>
                    <a:pt x="85" y="116"/>
                  </a:cubicBezTo>
                  <a:cubicBezTo>
                    <a:pt x="85" y="128"/>
                    <a:pt x="91" y="135"/>
                    <a:pt x="102" y="135"/>
                  </a:cubicBezTo>
                  <a:cubicBezTo>
                    <a:pt x="114" y="135"/>
                    <a:pt x="127" y="121"/>
                    <a:pt x="130" y="103"/>
                  </a:cubicBezTo>
                  <a:lnTo>
                    <a:pt x="134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78" name="Group 99">
            <a:extLst>
              <a:ext uri="{FF2B5EF4-FFF2-40B4-BE49-F238E27FC236}">
                <a16:creationId xmlns:a16="http://schemas.microsoft.com/office/drawing/2014/main" id="{E5D8BA44-BC0E-4FD8-8AAC-00BB369960CD}"/>
              </a:ext>
            </a:extLst>
          </p:cNvPr>
          <p:cNvGrpSpPr/>
          <p:nvPr/>
        </p:nvGrpSpPr>
        <p:grpSpPr>
          <a:xfrm>
            <a:off x="2411213" y="2516591"/>
            <a:ext cx="266270" cy="266270"/>
            <a:chOff x="1889246" y="1550691"/>
            <a:chExt cx="914400" cy="914400"/>
          </a:xfrm>
        </p:grpSpPr>
        <p:sp>
          <p:nvSpPr>
            <p:cNvPr id="179" name="Oval 92">
              <a:extLst>
                <a:ext uri="{FF2B5EF4-FFF2-40B4-BE49-F238E27FC236}">
                  <a16:creationId xmlns:a16="http://schemas.microsoft.com/office/drawing/2014/main" id="{D2957E0E-128F-4211-8C7D-6F6B8B245C94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1889246" y="1550691"/>
              <a:ext cx="914400" cy="914400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180" name="Group 101">
              <a:extLst>
                <a:ext uri="{FF2B5EF4-FFF2-40B4-BE49-F238E27FC236}">
                  <a16:creationId xmlns:a16="http://schemas.microsoft.com/office/drawing/2014/main" id="{C58F5DCE-7D9A-4BFE-86B7-0C1F73A3C449}"/>
                </a:ext>
              </a:extLst>
            </p:cNvPr>
            <p:cNvGrpSpPr/>
            <p:nvPr/>
          </p:nvGrpSpPr>
          <p:grpSpPr>
            <a:xfrm>
              <a:off x="2118665" y="1750614"/>
              <a:ext cx="499807" cy="476865"/>
              <a:chOff x="2118665" y="1750614"/>
              <a:chExt cx="499807" cy="476865"/>
            </a:xfrm>
          </p:grpSpPr>
          <p:sp>
            <p:nvSpPr>
              <p:cNvPr id="181" name="Freeform 93">
                <a:extLst>
                  <a:ext uri="{FF2B5EF4-FFF2-40B4-BE49-F238E27FC236}">
                    <a16:creationId xmlns:a16="http://schemas.microsoft.com/office/drawing/2014/main" id="{E3448CD4-2C77-42CA-99EA-B75C96D7C7A5}"/>
                  </a:ext>
                </a:extLst>
              </p:cNvPr>
              <p:cNvSpPr>
                <a:spLocks noEditPoints="1"/>
              </p:cNvSpPr>
              <p:nvPr/>
            </p:nvSpPr>
            <p:spPr bwMode="invGray">
              <a:xfrm>
                <a:off x="2118665" y="1750614"/>
                <a:ext cx="121265" cy="476865"/>
              </a:xfrm>
              <a:custGeom>
                <a:avLst/>
                <a:gdLst>
                  <a:gd name="T0" fmla="*/ 48 w 51"/>
                  <a:gd name="T1" fmla="*/ 202 h 202"/>
                  <a:gd name="T2" fmla="*/ 48 w 51"/>
                  <a:gd name="T3" fmla="*/ 66 h 202"/>
                  <a:gd name="T4" fmla="*/ 3 w 51"/>
                  <a:gd name="T5" fmla="*/ 66 h 202"/>
                  <a:gd name="T6" fmla="*/ 3 w 51"/>
                  <a:gd name="T7" fmla="*/ 202 h 202"/>
                  <a:gd name="T8" fmla="*/ 48 w 51"/>
                  <a:gd name="T9" fmla="*/ 202 h 202"/>
                  <a:gd name="T10" fmla="*/ 25 w 51"/>
                  <a:gd name="T11" fmla="*/ 47 h 202"/>
                  <a:gd name="T12" fmla="*/ 51 w 51"/>
                  <a:gd name="T13" fmla="*/ 24 h 202"/>
                  <a:gd name="T14" fmla="*/ 26 w 51"/>
                  <a:gd name="T15" fmla="*/ 0 h 202"/>
                  <a:gd name="T16" fmla="*/ 0 w 51"/>
                  <a:gd name="T17" fmla="*/ 24 h 202"/>
                  <a:gd name="T18" fmla="*/ 25 w 51"/>
                  <a:gd name="T19" fmla="*/ 47 h 202"/>
                  <a:gd name="T20" fmla="*/ 25 w 51"/>
                  <a:gd name="T21" fmla="*/ 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202">
                    <a:moveTo>
                      <a:pt x="48" y="202"/>
                    </a:moveTo>
                    <a:cubicBezTo>
                      <a:pt x="48" y="66"/>
                      <a:pt x="48" y="66"/>
                      <a:pt x="48" y="66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48" y="202"/>
                      <a:pt x="48" y="202"/>
                      <a:pt x="48" y="202"/>
                    </a:cubicBezTo>
                    <a:close/>
                    <a:moveTo>
                      <a:pt x="25" y="47"/>
                    </a:moveTo>
                    <a:cubicBezTo>
                      <a:pt x="41" y="47"/>
                      <a:pt x="51" y="37"/>
                      <a:pt x="51" y="24"/>
                    </a:cubicBezTo>
                    <a:cubicBezTo>
                      <a:pt x="51" y="11"/>
                      <a:pt x="41" y="0"/>
                      <a:pt x="26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7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82" name="Freeform 94">
                <a:extLst>
                  <a:ext uri="{FF2B5EF4-FFF2-40B4-BE49-F238E27FC236}">
                    <a16:creationId xmlns:a16="http://schemas.microsoft.com/office/drawing/2014/main" id="{94CCC343-ACDE-425B-87FE-70F04C05823E}"/>
                  </a:ext>
                </a:extLst>
              </p:cNvPr>
              <p:cNvSpPr>
                <a:spLocks/>
              </p:cNvSpPr>
              <p:nvPr/>
            </p:nvSpPr>
            <p:spPr bwMode="invGray">
              <a:xfrm>
                <a:off x="2290730" y="1899737"/>
                <a:ext cx="327742" cy="327742"/>
              </a:xfrm>
              <a:custGeom>
                <a:avLst/>
                <a:gdLst>
                  <a:gd name="T0" fmla="*/ 0 w 138"/>
                  <a:gd name="T1" fmla="*/ 139 h 139"/>
                  <a:gd name="T2" fmla="*/ 45 w 138"/>
                  <a:gd name="T3" fmla="*/ 139 h 139"/>
                  <a:gd name="T4" fmla="*/ 45 w 138"/>
                  <a:gd name="T5" fmla="*/ 63 h 139"/>
                  <a:gd name="T6" fmla="*/ 47 w 138"/>
                  <a:gd name="T7" fmla="*/ 52 h 139"/>
                  <a:gd name="T8" fmla="*/ 70 w 138"/>
                  <a:gd name="T9" fmla="*/ 35 h 139"/>
                  <a:gd name="T10" fmla="*/ 93 w 138"/>
                  <a:gd name="T11" fmla="*/ 66 h 139"/>
                  <a:gd name="T12" fmla="*/ 93 w 138"/>
                  <a:gd name="T13" fmla="*/ 139 h 139"/>
                  <a:gd name="T14" fmla="*/ 138 w 138"/>
                  <a:gd name="T15" fmla="*/ 139 h 139"/>
                  <a:gd name="T16" fmla="*/ 138 w 138"/>
                  <a:gd name="T17" fmla="*/ 61 h 139"/>
                  <a:gd name="T18" fmla="*/ 86 w 138"/>
                  <a:gd name="T19" fmla="*/ 0 h 139"/>
                  <a:gd name="T20" fmla="*/ 45 w 138"/>
                  <a:gd name="T21" fmla="*/ 23 h 139"/>
                  <a:gd name="T22" fmla="*/ 45 w 138"/>
                  <a:gd name="T23" fmla="*/ 23 h 139"/>
                  <a:gd name="T24" fmla="*/ 45 w 138"/>
                  <a:gd name="T25" fmla="*/ 3 h 139"/>
                  <a:gd name="T26" fmla="*/ 0 w 138"/>
                  <a:gd name="T27" fmla="*/ 3 h 139"/>
                  <a:gd name="T28" fmla="*/ 0 w 138"/>
                  <a:gd name="T2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45" y="139"/>
                      <a:pt x="45" y="139"/>
                      <a:pt x="45" y="13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59"/>
                      <a:pt x="45" y="55"/>
                      <a:pt x="47" y="52"/>
                    </a:cubicBezTo>
                    <a:cubicBezTo>
                      <a:pt x="50" y="44"/>
                      <a:pt x="57" y="35"/>
                      <a:pt x="70" y="35"/>
                    </a:cubicBezTo>
                    <a:cubicBezTo>
                      <a:pt x="86" y="35"/>
                      <a:pt x="93" y="48"/>
                      <a:pt x="93" y="6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138" y="139"/>
                      <a:pt x="138" y="139"/>
                      <a:pt x="138" y="139"/>
                    </a:cubicBezTo>
                    <a:cubicBezTo>
                      <a:pt x="138" y="61"/>
                      <a:pt x="138" y="61"/>
                      <a:pt x="138" y="61"/>
                    </a:cubicBezTo>
                    <a:cubicBezTo>
                      <a:pt x="138" y="19"/>
                      <a:pt x="116" y="0"/>
                      <a:pt x="86" y="0"/>
                    </a:cubicBezTo>
                    <a:cubicBezTo>
                      <a:pt x="61" y="0"/>
                      <a:pt x="51" y="13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6"/>
                      <a:pt x="0" y="139"/>
                      <a:pt x="0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183" name="Rectangle 182">
            <a:hlinkClick r:id="rId2"/>
            <a:extLst>
              <a:ext uri="{FF2B5EF4-FFF2-40B4-BE49-F238E27FC236}">
                <a16:creationId xmlns:a16="http://schemas.microsoft.com/office/drawing/2014/main" id="{7EE438C8-6745-4599-A800-1E17C45CCE98}"/>
              </a:ext>
            </a:extLst>
          </p:cNvPr>
          <p:cNvSpPr/>
          <p:nvPr/>
        </p:nvSpPr>
        <p:spPr>
          <a:xfrm>
            <a:off x="2679528" y="2497780"/>
            <a:ext cx="1342767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err="1">
                <a:solidFill>
                  <a:schemeClr val="tx1">
                    <a:lumMod val="75000"/>
                  </a:schemeClr>
                </a:solidFill>
              </a:rPr>
              <a:t>Kamir</a:t>
            </a:r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</a:schemeClr>
                </a:solidFill>
              </a:rPr>
              <a:t>Elsisi</a:t>
            </a:r>
            <a:endParaRPr lang="en-US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84" name="Rectangle 183">
            <a:hlinkClick r:id="rId2"/>
            <a:extLst>
              <a:ext uri="{FF2B5EF4-FFF2-40B4-BE49-F238E27FC236}">
                <a16:creationId xmlns:a16="http://schemas.microsoft.com/office/drawing/2014/main" id="{1EE81AD4-9CF5-4808-B6D4-38B8B272D9CD}"/>
              </a:ext>
            </a:extLst>
          </p:cNvPr>
          <p:cNvSpPr/>
          <p:nvPr/>
        </p:nvSpPr>
        <p:spPr>
          <a:xfrm>
            <a:off x="2679528" y="2833796"/>
            <a:ext cx="2239001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kamirelsisi2017@gmail.com</a:t>
            </a:r>
          </a:p>
        </p:txBody>
      </p:sp>
      <p:grpSp>
        <p:nvGrpSpPr>
          <p:cNvPr id="185" name="Group 93">
            <a:extLst>
              <a:ext uri="{FF2B5EF4-FFF2-40B4-BE49-F238E27FC236}">
                <a16:creationId xmlns:a16="http://schemas.microsoft.com/office/drawing/2014/main" id="{8F2ABA1F-13DF-44B7-A7B3-FD0DC3C8F9F2}"/>
              </a:ext>
            </a:extLst>
          </p:cNvPr>
          <p:cNvGrpSpPr/>
          <p:nvPr/>
        </p:nvGrpSpPr>
        <p:grpSpPr bwMode="invGray">
          <a:xfrm>
            <a:off x="2426515" y="5227055"/>
            <a:ext cx="266270" cy="266270"/>
            <a:chOff x="6243638" y="9424996"/>
            <a:chExt cx="885825" cy="884239"/>
          </a:xfrm>
        </p:grpSpPr>
        <p:sp>
          <p:nvSpPr>
            <p:cNvPr id="186" name="Oval 186">
              <a:extLst>
                <a:ext uri="{FF2B5EF4-FFF2-40B4-BE49-F238E27FC236}">
                  <a16:creationId xmlns:a16="http://schemas.microsoft.com/office/drawing/2014/main" id="{D5E5D8DD-AEF6-48E1-B791-B94315DBC029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6243638" y="9424996"/>
              <a:ext cx="885825" cy="884239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87" name="Freeform 187">
              <a:extLst>
                <a:ext uri="{FF2B5EF4-FFF2-40B4-BE49-F238E27FC236}">
                  <a16:creationId xmlns:a16="http://schemas.microsoft.com/office/drawing/2014/main" id="{C01A492C-39D9-46A1-AFD3-AE38C5AA3E8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23025" y="9626601"/>
              <a:ext cx="511175" cy="481013"/>
            </a:xfrm>
            <a:custGeom>
              <a:avLst/>
              <a:gdLst>
                <a:gd name="T0" fmla="*/ 163 w 223"/>
                <a:gd name="T1" fmla="*/ 199 h 210"/>
                <a:gd name="T2" fmla="*/ 103 w 223"/>
                <a:gd name="T3" fmla="*/ 210 h 210"/>
                <a:gd name="T4" fmla="*/ 0 w 223"/>
                <a:gd name="T5" fmla="*/ 115 h 210"/>
                <a:gd name="T6" fmla="*/ 123 w 223"/>
                <a:gd name="T7" fmla="*/ 0 h 210"/>
                <a:gd name="T8" fmla="*/ 223 w 223"/>
                <a:gd name="T9" fmla="*/ 87 h 210"/>
                <a:gd name="T10" fmla="*/ 161 w 223"/>
                <a:gd name="T11" fmla="*/ 159 h 210"/>
                <a:gd name="T12" fmla="*/ 132 w 223"/>
                <a:gd name="T13" fmla="*/ 136 h 210"/>
                <a:gd name="T14" fmla="*/ 132 w 223"/>
                <a:gd name="T15" fmla="*/ 136 h 210"/>
                <a:gd name="T16" fmla="*/ 89 w 223"/>
                <a:gd name="T17" fmla="*/ 159 h 210"/>
                <a:gd name="T18" fmla="*/ 52 w 223"/>
                <a:gd name="T19" fmla="*/ 120 h 210"/>
                <a:gd name="T20" fmla="*/ 129 w 223"/>
                <a:gd name="T21" fmla="*/ 49 h 210"/>
                <a:gd name="T22" fmla="*/ 168 w 223"/>
                <a:gd name="T23" fmla="*/ 57 h 210"/>
                <a:gd name="T24" fmla="*/ 159 w 223"/>
                <a:gd name="T25" fmla="*/ 113 h 210"/>
                <a:gd name="T26" fmla="*/ 167 w 223"/>
                <a:gd name="T27" fmla="*/ 139 h 210"/>
                <a:gd name="T28" fmla="*/ 199 w 223"/>
                <a:gd name="T29" fmla="*/ 88 h 210"/>
                <a:gd name="T30" fmla="*/ 120 w 223"/>
                <a:gd name="T31" fmla="*/ 18 h 210"/>
                <a:gd name="T32" fmla="*/ 26 w 223"/>
                <a:gd name="T33" fmla="*/ 112 h 210"/>
                <a:gd name="T34" fmla="*/ 110 w 223"/>
                <a:gd name="T35" fmla="*/ 191 h 210"/>
                <a:gd name="T36" fmla="*/ 158 w 223"/>
                <a:gd name="T37" fmla="*/ 182 h 210"/>
                <a:gd name="T38" fmla="*/ 163 w 223"/>
                <a:gd name="T39" fmla="*/ 199 h 210"/>
                <a:gd name="T40" fmla="*/ 134 w 223"/>
                <a:gd name="T41" fmla="*/ 74 h 210"/>
                <a:gd name="T42" fmla="*/ 124 w 223"/>
                <a:gd name="T43" fmla="*/ 73 h 210"/>
                <a:gd name="T44" fmla="*/ 85 w 223"/>
                <a:gd name="T45" fmla="*/ 116 h 210"/>
                <a:gd name="T46" fmla="*/ 102 w 223"/>
                <a:gd name="T47" fmla="*/ 135 h 210"/>
                <a:gd name="T48" fmla="*/ 130 w 223"/>
                <a:gd name="T49" fmla="*/ 103 h 210"/>
                <a:gd name="T50" fmla="*/ 134 w 223"/>
                <a:gd name="T51" fmla="*/ 7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3" h="210">
                  <a:moveTo>
                    <a:pt x="163" y="199"/>
                  </a:moveTo>
                  <a:cubicBezTo>
                    <a:pt x="144" y="207"/>
                    <a:pt x="127" y="210"/>
                    <a:pt x="103" y="210"/>
                  </a:cubicBezTo>
                  <a:cubicBezTo>
                    <a:pt x="48" y="210"/>
                    <a:pt x="0" y="174"/>
                    <a:pt x="0" y="115"/>
                  </a:cubicBezTo>
                  <a:cubicBezTo>
                    <a:pt x="0" y="53"/>
                    <a:pt x="49" y="0"/>
                    <a:pt x="123" y="0"/>
                  </a:cubicBezTo>
                  <a:cubicBezTo>
                    <a:pt x="182" y="0"/>
                    <a:pt x="223" y="36"/>
                    <a:pt x="223" y="87"/>
                  </a:cubicBezTo>
                  <a:cubicBezTo>
                    <a:pt x="223" y="131"/>
                    <a:pt x="196" y="159"/>
                    <a:pt x="161" y="159"/>
                  </a:cubicBezTo>
                  <a:cubicBezTo>
                    <a:pt x="145" y="159"/>
                    <a:pt x="134" y="152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21" y="151"/>
                    <a:pt x="107" y="159"/>
                    <a:pt x="89" y="159"/>
                  </a:cubicBezTo>
                  <a:cubicBezTo>
                    <a:pt x="68" y="159"/>
                    <a:pt x="52" y="144"/>
                    <a:pt x="52" y="120"/>
                  </a:cubicBezTo>
                  <a:cubicBezTo>
                    <a:pt x="52" y="83"/>
                    <a:pt x="82" y="49"/>
                    <a:pt x="129" y="49"/>
                  </a:cubicBezTo>
                  <a:cubicBezTo>
                    <a:pt x="144" y="49"/>
                    <a:pt x="160" y="53"/>
                    <a:pt x="168" y="57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5" y="131"/>
                    <a:pt x="158" y="139"/>
                    <a:pt x="167" y="139"/>
                  </a:cubicBezTo>
                  <a:cubicBezTo>
                    <a:pt x="181" y="140"/>
                    <a:pt x="199" y="123"/>
                    <a:pt x="199" y="88"/>
                  </a:cubicBezTo>
                  <a:cubicBezTo>
                    <a:pt x="199" y="48"/>
                    <a:pt x="171" y="18"/>
                    <a:pt x="120" y="18"/>
                  </a:cubicBezTo>
                  <a:cubicBezTo>
                    <a:pt x="69" y="18"/>
                    <a:pt x="26" y="54"/>
                    <a:pt x="26" y="112"/>
                  </a:cubicBezTo>
                  <a:cubicBezTo>
                    <a:pt x="26" y="163"/>
                    <a:pt x="60" y="191"/>
                    <a:pt x="110" y="191"/>
                  </a:cubicBezTo>
                  <a:cubicBezTo>
                    <a:pt x="126" y="191"/>
                    <a:pt x="144" y="188"/>
                    <a:pt x="158" y="182"/>
                  </a:cubicBezTo>
                  <a:lnTo>
                    <a:pt x="163" y="199"/>
                  </a:lnTo>
                  <a:close/>
                  <a:moveTo>
                    <a:pt x="134" y="74"/>
                  </a:moveTo>
                  <a:cubicBezTo>
                    <a:pt x="132" y="74"/>
                    <a:pt x="128" y="73"/>
                    <a:pt x="124" y="73"/>
                  </a:cubicBezTo>
                  <a:cubicBezTo>
                    <a:pt x="102" y="73"/>
                    <a:pt x="85" y="93"/>
                    <a:pt x="85" y="116"/>
                  </a:cubicBezTo>
                  <a:cubicBezTo>
                    <a:pt x="85" y="128"/>
                    <a:pt x="91" y="135"/>
                    <a:pt x="102" y="135"/>
                  </a:cubicBezTo>
                  <a:cubicBezTo>
                    <a:pt x="114" y="135"/>
                    <a:pt x="127" y="121"/>
                    <a:pt x="130" y="103"/>
                  </a:cubicBezTo>
                  <a:lnTo>
                    <a:pt x="134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88" name="Group 99">
            <a:extLst>
              <a:ext uri="{FF2B5EF4-FFF2-40B4-BE49-F238E27FC236}">
                <a16:creationId xmlns:a16="http://schemas.microsoft.com/office/drawing/2014/main" id="{761C8C6F-425E-4F9F-9111-EB423D6402B6}"/>
              </a:ext>
            </a:extLst>
          </p:cNvPr>
          <p:cNvGrpSpPr/>
          <p:nvPr/>
        </p:nvGrpSpPr>
        <p:grpSpPr>
          <a:xfrm>
            <a:off x="2424469" y="4886578"/>
            <a:ext cx="266270" cy="266270"/>
            <a:chOff x="1889246" y="1550690"/>
            <a:chExt cx="914400" cy="914401"/>
          </a:xfrm>
        </p:grpSpPr>
        <p:sp>
          <p:nvSpPr>
            <p:cNvPr id="189" name="Oval 92">
              <a:extLst>
                <a:ext uri="{FF2B5EF4-FFF2-40B4-BE49-F238E27FC236}">
                  <a16:creationId xmlns:a16="http://schemas.microsoft.com/office/drawing/2014/main" id="{DB022CAC-BA4E-47EE-87AF-BACDD000FCA6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1889246" y="1550690"/>
              <a:ext cx="914400" cy="914401"/>
            </a:xfrm>
            <a:prstGeom prst="ellipse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190" name="Group 101">
              <a:extLst>
                <a:ext uri="{FF2B5EF4-FFF2-40B4-BE49-F238E27FC236}">
                  <a16:creationId xmlns:a16="http://schemas.microsoft.com/office/drawing/2014/main" id="{B820B6CC-ECBC-429B-AF83-C3692D9D07F2}"/>
                </a:ext>
              </a:extLst>
            </p:cNvPr>
            <p:cNvGrpSpPr/>
            <p:nvPr/>
          </p:nvGrpSpPr>
          <p:grpSpPr>
            <a:xfrm>
              <a:off x="2118665" y="1750614"/>
              <a:ext cx="499807" cy="476864"/>
              <a:chOff x="2118665" y="1750614"/>
              <a:chExt cx="499807" cy="476865"/>
            </a:xfrm>
          </p:grpSpPr>
          <p:sp>
            <p:nvSpPr>
              <p:cNvPr id="191" name="Freeform 93">
                <a:extLst>
                  <a:ext uri="{FF2B5EF4-FFF2-40B4-BE49-F238E27FC236}">
                    <a16:creationId xmlns:a16="http://schemas.microsoft.com/office/drawing/2014/main" id="{12249202-1895-4D38-9BA9-92031FBB031C}"/>
                  </a:ext>
                </a:extLst>
              </p:cNvPr>
              <p:cNvSpPr>
                <a:spLocks noEditPoints="1"/>
              </p:cNvSpPr>
              <p:nvPr/>
            </p:nvSpPr>
            <p:spPr bwMode="invGray">
              <a:xfrm>
                <a:off x="2118665" y="1750614"/>
                <a:ext cx="121265" cy="476865"/>
              </a:xfrm>
              <a:custGeom>
                <a:avLst/>
                <a:gdLst>
                  <a:gd name="T0" fmla="*/ 48 w 51"/>
                  <a:gd name="T1" fmla="*/ 202 h 202"/>
                  <a:gd name="T2" fmla="*/ 48 w 51"/>
                  <a:gd name="T3" fmla="*/ 66 h 202"/>
                  <a:gd name="T4" fmla="*/ 3 w 51"/>
                  <a:gd name="T5" fmla="*/ 66 h 202"/>
                  <a:gd name="T6" fmla="*/ 3 w 51"/>
                  <a:gd name="T7" fmla="*/ 202 h 202"/>
                  <a:gd name="T8" fmla="*/ 48 w 51"/>
                  <a:gd name="T9" fmla="*/ 202 h 202"/>
                  <a:gd name="T10" fmla="*/ 25 w 51"/>
                  <a:gd name="T11" fmla="*/ 47 h 202"/>
                  <a:gd name="T12" fmla="*/ 51 w 51"/>
                  <a:gd name="T13" fmla="*/ 24 h 202"/>
                  <a:gd name="T14" fmla="*/ 26 w 51"/>
                  <a:gd name="T15" fmla="*/ 0 h 202"/>
                  <a:gd name="T16" fmla="*/ 0 w 51"/>
                  <a:gd name="T17" fmla="*/ 24 h 202"/>
                  <a:gd name="T18" fmla="*/ 25 w 51"/>
                  <a:gd name="T19" fmla="*/ 47 h 202"/>
                  <a:gd name="T20" fmla="*/ 25 w 51"/>
                  <a:gd name="T21" fmla="*/ 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202">
                    <a:moveTo>
                      <a:pt x="48" y="202"/>
                    </a:moveTo>
                    <a:cubicBezTo>
                      <a:pt x="48" y="66"/>
                      <a:pt x="48" y="66"/>
                      <a:pt x="48" y="66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48" y="202"/>
                      <a:pt x="48" y="202"/>
                      <a:pt x="48" y="202"/>
                    </a:cubicBezTo>
                    <a:close/>
                    <a:moveTo>
                      <a:pt x="25" y="47"/>
                    </a:moveTo>
                    <a:cubicBezTo>
                      <a:pt x="41" y="47"/>
                      <a:pt x="51" y="37"/>
                      <a:pt x="51" y="24"/>
                    </a:cubicBezTo>
                    <a:cubicBezTo>
                      <a:pt x="51" y="11"/>
                      <a:pt x="41" y="0"/>
                      <a:pt x="26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7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92" name="Freeform 94">
                <a:extLst>
                  <a:ext uri="{FF2B5EF4-FFF2-40B4-BE49-F238E27FC236}">
                    <a16:creationId xmlns:a16="http://schemas.microsoft.com/office/drawing/2014/main" id="{9594A85A-8EB6-42F8-844A-E8DB4FBA8487}"/>
                  </a:ext>
                </a:extLst>
              </p:cNvPr>
              <p:cNvSpPr>
                <a:spLocks/>
              </p:cNvSpPr>
              <p:nvPr/>
            </p:nvSpPr>
            <p:spPr bwMode="invGray">
              <a:xfrm>
                <a:off x="2290731" y="1899737"/>
                <a:ext cx="327741" cy="327742"/>
              </a:xfrm>
              <a:custGeom>
                <a:avLst/>
                <a:gdLst>
                  <a:gd name="T0" fmla="*/ 0 w 138"/>
                  <a:gd name="T1" fmla="*/ 139 h 139"/>
                  <a:gd name="T2" fmla="*/ 45 w 138"/>
                  <a:gd name="T3" fmla="*/ 139 h 139"/>
                  <a:gd name="T4" fmla="*/ 45 w 138"/>
                  <a:gd name="T5" fmla="*/ 63 h 139"/>
                  <a:gd name="T6" fmla="*/ 47 w 138"/>
                  <a:gd name="T7" fmla="*/ 52 h 139"/>
                  <a:gd name="T8" fmla="*/ 70 w 138"/>
                  <a:gd name="T9" fmla="*/ 35 h 139"/>
                  <a:gd name="T10" fmla="*/ 93 w 138"/>
                  <a:gd name="T11" fmla="*/ 66 h 139"/>
                  <a:gd name="T12" fmla="*/ 93 w 138"/>
                  <a:gd name="T13" fmla="*/ 139 h 139"/>
                  <a:gd name="T14" fmla="*/ 138 w 138"/>
                  <a:gd name="T15" fmla="*/ 139 h 139"/>
                  <a:gd name="T16" fmla="*/ 138 w 138"/>
                  <a:gd name="T17" fmla="*/ 61 h 139"/>
                  <a:gd name="T18" fmla="*/ 86 w 138"/>
                  <a:gd name="T19" fmla="*/ 0 h 139"/>
                  <a:gd name="T20" fmla="*/ 45 w 138"/>
                  <a:gd name="T21" fmla="*/ 23 h 139"/>
                  <a:gd name="T22" fmla="*/ 45 w 138"/>
                  <a:gd name="T23" fmla="*/ 23 h 139"/>
                  <a:gd name="T24" fmla="*/ 45 w 138"/>
                  <a:gd name="T25" fmla="*/ 3 h 139"/>
                  <a:gd name="T26" fmla="*/ 0 w 138"/>
                  <a:gd name="T27" fmla="*/ 3 h 139"/>
                  <a:gd name="T28" fmla="*/ 0 w 138"/>
                  <a:gd name="T2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45" y="139"/>
                      <a:pt x="45" y="139"/>
                      <a:pt x="45" y="13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59"/>
                      <a:pt x="45" y="55"/>
                      <a:pt x="47" y="52"/>
                    </a:cubicBezTo>
                    <a:cubicBezTo>
                      <a:pt x="50" y="44"/>
                      <a:pt x="57" y="35"/>
                      <a:pt x="70" y="35"/>
                    </a:cubicBezTo>
                    <a:cubicBezTo>
                      <a:pt x="86" y="35"/>
                      <a:pt x="93" y="48"/>
                      <a:pt x="93" y="6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138" y="139"/>
                      <a:pt x="138" y="139"/>
                      <a:pt x="138" y="139"/>
                    </a:cubicBezTo>
                    <a:cubicBezTo>
                      <a:pt x="138" y="61"/>
                      <a:pt x="138" y="61"/>
                      <a:pt x="138" y="61"/>
                    </a:cubicBezTo>
                    <a:cubicBezTo>
                      <a:pt x="138" y="19"/>
                      <a:pt x="116" y="0"/>
                      <a:pt x="86" y="0"/>
                    </a:cubicBezTo>
                    <a:cubicBezTo>
                      <a:pt x="61" y="0"/>
                      <a:pt x="51" y="13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6"/>
                      <a:pt x="0" y="139"/>
                      <a:pt x="0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193" name="Rectangle 192">
            <a:hlinkClick r:id="rId2"/>
            <a:extLst>
              <a:ext uri="{FF2B5EF4-FFF2-40B4-BE49-F238E27FC236}">
                <a16:creationId xmlns:a16="http://schemas.microsoft.com/office/drawing/2014/main" id="{B7B0D0BF-64F6-46F8-A2C1-44B61306DEAB}"/>
              </a:ext>
            </a:extLst>
          </p:cNvPr>
          <p:cNvSpPr/>
          <p:nvPr/>
        </p:nvSpPr>
        <p:spPr>
          <a:xfrm>
            <a:off x="2692784" y="4867767"/>
            <a:ext cx="1342767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Antoine </a:t>
            </a:r>
            <a:r>
              <a:rPr lang="en-US" sz="1200" dirty="0" err="1">
                <a:solidFill>
                  <a:schemeClr val="tx1">
                    <a:lumMod val="75000"/>
                  </a:schemeClr>
                </a:solidFill>
              </a:rPr>
              <a:t>Volatron</a:t>
            </a:r>
            <a:endParaRPr lang="en-US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94" name="Rectangle 193">
            <a:hlinkClick r:id="rId2"/>
            <a:extLst>
              <a:ext uri="{FF2B5EF4-FFF2-40B4-BE49-F238E27FC236}">
                <a16:creationId xmlns:a16="http://schemas.microsoft.com/office/drawing/2014/main" id="{0381C07F-A23D-4BAE-8E6F-2F6457085951}"/>
              </a:ext>
            </a:extLst>
          </p:cNvPr>
          <p:cNvSpPr/>
          <p:nvPr/>
        </p:nvSpPr>
        <p:spPr>
          <a:xfrm>
            <a:off x="2692784" y="5203783"/>
            <a:ext cx="2239001" cy="30241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antoine.volatron@gmail.com</a:t>
            </a:r>
          </a:p>
        </p:txBody>
      </p:sp>
    </p:spTree>
    <p:extLst>
      <p:ext uri="{BB962C8B-B14F-4D97-AF65-F5344CB8AC3E}">
        <p14:creationId xmlns:p14="http://schemas.microsoft.com/office/powerpoint/2010/main" val="179026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/>
      <p:bldP spid="53" grpId="0" build="p"/>
      <p:bldP spid="55" grpId="0" build="p"/>
      <p:bldP spid="57" grpId="0" build="p"/>
      <p:bldP spid="109" grpId="0" animBg="1"/>
      <p:bldP spid="164" grpId="0" animBg="1"/>
      <p:bldP spid="173" grpId="0" animBg="1"/>
      <p:bldP spid="174" grpId="0" animBg="1"/>
      <p:bldP spid="183" grpId="0" animBg="1"/>
      <p:bldP spid="184" grpId="0" animBg="1"/>
      <p:bldP spid="193" grpId="0" animBg="1"/>
      <p:bldP spid="19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BESOIN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Audit </a:t>
            </a:r>
            <a:r>
              <a:rPr lang="en-US" dirty="0" err="1"/>
              <a:t>auprès</a:t>
            </a:r>
            <a:r>
              <a:rPr lang="en-US" dirty="0"/>
              <a:t> des </a:t>
            </a:r>
            <a:r>
              <a:rPr lang="en-US" dirty="0" err="1"/>
              <a:t>équipes</a:t>
            </a:r>
            <a:r>
              <a:rPr lang="en-US" dirty="0"/>
              <a:t> de </a:t>
            </a:r>
            <a:r>
              <a:rPr lang="en-US" dirty="0" err="1"/>
              <a:t>Proxibanque</a:t>
            </a:r>
            <a:endParaRPr lang="en-US" dirty="0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547283">
            <a:off x="2514519" y="1532103"/>
            <a:ext cx="2671552" cy="2462832"/>
          </a:xfrm>
          <a:custGeom>
            <a:avLst/>
            <a:gdLst>
              <a:gd name="T0" fmla="*/ 340 w 423"/>
              <a:gd name="T1" fmla="*/ 339 h 419"/>
              <a:gd name="T2" fmla="*/ 423 w 423"/>
              <a:gd name="T3" fmla="*/ 182 h 419"/>
              <a:gd name="T4" fmla="*/ 210 w 423"/>
              <a:gd name="T5" fmla="*/ 10 h 419"/>
              <a:gd name="T6" fmla="*/ 0 w 423"/>
              <a:gd name="T7" fmla="*/ 197 h 419"/>
              <a:gd name="T8" fmla="*/ 210 w 423"/>
              <a:gd name="T9" fmla="*/ 384 h 419"/>
              <a:gd name="T10" fmla="*/ 262 w 423"/>
              <a:gd name="T11" fmla="*/ 377 h 419"/>
              <a:gd name="T12" fmla="*/ 382 w 423"/>
              <a:gd name="T13" fmla="*/ 419 h 419"/>
              <a:gd name="T14" fmla="*/ 340 w 423"/>
              <a:gd name="T15" fmla="*/ 33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3" h="419">
                <a:moveTo>
                  <a:pt x="340" y="339"/>
                </a:moveTo>
                <a:cubicBezTo>
                  <a:pt x="390" y="300"/>
                  <a:pt x="423" y="242"/>
                  <a:pt x="423" y="182"/>
                </a:cubicBezTo>
                <a:cubicBezTo>
                  <a:pt x="423" y="79"/>
                  <a:pt x="332" y="0"/>
                  <a:pt x="210" y="10"/>
                </a:cubicBezTo>
                <a:cubicBezTo>
                  <a:pt x="95" y="20"/>
                  <a:pt x="0" y="94"/>
                  <a:pt x="0" y="197"/>
                </a:cubicBezTo>
                <a:cubicBezTo>
                  <a:pt x="0" y="300"/>
                  <a:pt x="94" y="384"/>
                  <a:pt x="210" y="384"/>
                </a:cubicBezTo>
                <a:cubicBezTo>
                  <a:pt x="228" y="384"/>
                  <a:pt x="245" y="381"/>
                  <a:pt x="262" y="377"/>
                </a:cubicBezTo>
                <a:cubicBezTo>
                  <a:pt x="291" y="391"/>
                  <a:pt x="337" y="409"/>
                  <a:pt x="382" y="419"/>
                </a:cubicBezTo>
                <a:cubicBezTo>
                  <a:pt x="363" y="400"/>
                  <a:pt x="350" y="370"/>
                  <a:pt x="340" y="3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585448">
            <a:off x="4796266" y="1549816"/>
            <a:ext cx="2764896" cy="2455389"/>
          </a:xfrm>
          <a:custGeom>
            <a:avLst/>
            <a:gdLst>
              <a:gd name="T0" fmla="*/ 348 w 412"/>
              <a:gd name="T1" fmla="*/ 332 h 418"/>
              <a:gd name="T2" fmla="*/ 407 w 412"/>
              <a:gd name="T3" fmla="*/ 180 h 418"/>
              <a:gd name="T4" fmla="*/ 205 w 412"/>
              <a:gd name="T5" fmla="*/ 10 h 418"/>
              <a:gd name="T6" fmla="*/ 0 w 412"/>
              <a:gd name="T7" fmla="*/ 201 h 418"/>
              <a:gd name="T8" fmla="*/ 205 w 412"/>
              <a:gd name="T9" fmla="*/ 392 h 418"/>
              <a:gd name="T10" fmla="*/ 288 w 412"/>
              <a:gd name="T11" fmla="*/ 370 h 418"/>
              <a:gd name="T12" fmla="*/ 384 w 412"/>
              <a:gd name="T13" fmla="*/ 418 h 418"/>
              <a:gd name="T14" fmla="*/ 348 w 412"/>
              <a:gd name="T15" fmla="*/ 332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2" h="418">
                <a:moveTo>
                  <a:pt x="348" y="332"/>
                </a:moveTo>
                <a:cubicBezTo>
                  <a:pt x="392" y="291"/>
                  <a:pt x="412" y="236"/>
                  <a:pt x="407" y="180"/>
                </a:cubicBezTo>
                <a:cubicBezTo>
                  <a:pt x="398" y="90"/>
                  <a:pt x="337" y="21"/>
                  <a:pt x="205" y="10"/>
                </a:cubicBezTo>
                <a:cubicBezTo>
                  <a:pt x="82" y="0"/>
                  <a:pt x="0" y="96"/>
                  <a:pt x="0" y="201"/>
                </a:cubicBezTo>
                <a:cubicBezTo>
                  <a:pt x="0" y="307"/>
                  <a:pt x="93" y="405"/>
                  <a:pt x="205" y="392"/>
                </a:cubicBezTo>
                <a:cubicBezTo>
                  <a:pt x="236" y="389"/>
                  <a:pt x="264" y="381"/>
                  <a:pt x="288" y="370"/>
                </a:cubicBezTo>
                <a:cubicBezTo>
                  <a:pt x="318" y="390"/>
                  <a:pt x="356" y="412"/>
                  <a:pt x="384" y="418"/>
                </a:cubicBezTo>
                <a:cubicBezTo>
                  <a:pt x="365" y="399"/>
                  <a:pt x="354" y="363"/>
                  <a:pt x="348" y="3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21064990" flipH="1">
            <a:off x="7232413" y="1512939"/>
            <a:ext cx="2555077" cy="2740389"/>
          </a:xfrm>
          <a:custGeom>
            <a:avLst/>
            <a:gdLst>
              <a:gd name="T0" fmla="*/ 428 w 428"/>
              <a:gd name="T1" fmla="*/ 205 h 495"/>
              <a:gd name="T2" fmla="*/ 213 w 428"/>
              <a:gd name="T3" fmla="*/ 12 h 495"/>
              <a:gd name="T4" fmla="*/ 0 w 428"/>
              <a:gd name="T5" fmla="*/ 211 h 495"/>
              <a:gd name="T6" fmla="*/ 213 w 428"/>
              <a:gd name="T7" fmla="*/ 410 h 495"/>
              <a:gd name="T8" fmla="*/ 213 w 428"/>
              <a:gd name="T9" fmla="*/ 410 h 495"/>
              <a:gd name="T10" fmla="*/ 280 w 428"/>
              <a:gd name="T11" fmla="*/ 495 h 495"/>
              <a:gd name="T12" fmla="*/ 282 w 428"/>
              <a:gd name="T13" fmla="*/ 397 h 495"/>
              <a:gd name="T14" fmla="*/ 428 w 428"/>
              <a:gd name="T15" fmla="*/ 205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8" h="495">
                <a:moveTo>
                  <a:pt x="428" y="205"/>
                </a:moveTo>
                <a:cubicBezTo>
                  <a:pt x="428" y="95"/>
                  <a:pt x="368" y="28"/>
                  <a:pt x="213" y="12"/>
                </a:cubicBezTo>
                <a:cubicBezTo>
                  <a:pt x="96" y="0"/>
                  <a:pt x="0" y="101"/>
                  <a:pt x="0" y="211"/>
                </a:cubicBezTo>
                <a:cubicBezTo>
                  <a:pt x="0" y="321"/>
                  <a:pt x="96" y="420"/>
                  <a:pt x="213" y="410"/>
                </a:cubicBezTo>
                <a:cubicBezTo>
                  <a:pt x="213" y="410"/>
                  <a:pt x="213" y="410"/>
                  <a:pt x="213" y="410"/>
                </a:cubicBezTo>
                <a:cubicBezTo>
                  <a:pt x="233" y="444"/>
                  <a:pt x="256" y="475"/>
                  <a:pt x="280" y="495"/>
                </a:cubicBezTo>
                <a:cubicBezTo>
                  <a:pt x="277" y="464"/>
                  <a:pt x="277" y="433"/>
                  <a:pt x="282" y="397"/>
                </a:cubicBezTo>
                <a:cubicBezTo>
                  <a:pt x="378" y="368"/>
                  <a:pt x="428" y="296"/>
                  <a:pt x="428" y="20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5172239" y="1979190"/>
            <a:ext cx="2149051" cy="1446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67" dirty="0">
                <a:solidFill>
                  <a:srgbClr val="FFFFFF"/>
                </a:solidFill>
              </a:rPr>
              <a:t>“</a:t>
            </a:r>
            <a:r>
              <a:rPr lang="fr-FR" sz="1467" dirty="0">
                <a:solidFill>
                  <a:srgbClr val="FFFFFF"/>
                </a:solidFill>
              </a:rPr>
              <a:t>Nous voulons savoir si cette offre intéresse de nouveaux clients et nous voulons pouvoir les contacter</a:t>
            </a:r>
            <a:r>
              <a:rPr lang="en-US" sz="1467" dirty="0">
                <a:solidFill>
                  <a:srgbClr val="FFFFFF"/>
                </a:solidFill>
              </a:rPr>
              <a:t>”</a:t>
            </a:r>
          </a:p>
          <a:p>
            <a:endParaRPr lang="en-US" sz="1467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98387" y="2051305"/>
            <a:ext cx="2172176" cy="995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67" dirty="0">
                <a:solidFill>
                  <a:srgbClr val="FFFFFF"/>
                </a:solidFill>
              </a:rPr>
              <a:t>“</a:t>
            </a:r>
            <a:r>
              <a:rPr lang="fr-FR" sz="1467" dirty="0">
                <a:solidFill>
                  <a:srgbClr val="FFFFFF"/>
                </a:solidFill>
              </a:rPr>
              <a:t>Nous avons besoin de savoir si nos clients sont intéressés par une offre d’assurance auto</a:t>
            </a:r>
            <a:r>
              <a:rPr lang="en-US" sz="1467" dirty="0">
                <a:solidFill>
                  <a:srgbClr val="FFFFFF"/>
                </a:solidFill>
              </a:rPr>
              <a:t>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52828" y="2225603"/>
            <a:ext cx="2112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rgbClr val="FFFFFF"/>
                </a:solidFill>
              </a:rPr>
              <a:t>“Nos </a:t>
            </a:r>
            <a:r>
              <a:rPr lang="en-US" sz="1400" i="1" dirty="0" err="1">
                <a:solidFill>
                  <a:srgbClr val="FFFFFF"/>
                </a:solidFill>
              </a:rPr>
              <a:t>conseillés</a:t>
            </a:r>
            <a:r>
              <a:rPr lang="en-US" sz="1400" i="1" dirty="0">
                <a:solidFill>
                  <a:srgbClr val="FFFFFF"/>
                </a:solidFill>
              </a:rPr>
              <a:t> </a:t>
            </a:r>
            <a:r>
              <a:rPr lang="en-US" sz="1400" i="1" dirty="0" err="1">
                <a:solidFill>
                  <a:srgbClr val="FFFFFF"/>
                </a:solidFill>
              </a:rPr>
              <a:t>sont</a:t>
            </a:r>
            <a:r>
              <a:rPr lang="en-US" sz="1400" i="1" dirty="0">
                <a:solidFill>
                  <a:srgbClr val="FFFFFF"/>
                </a:solidFill>
              </a:rPr>
              <a:t> </a:t>
            </a:r>
            <a:r>
              <a:rPr lang="en-US" sz="1400" i="1" dirty="0" err="1">
                <a:solidFill>
                  <a:srgbClr val="FFFFFF"/>
                </a:solidFill>
              </a:rPr>
              <a:t>debordés</a:t>
            </a:r>
            <a:r>
              <a:rPr lang="en-US" sz="1400" i="1" dirty="0">
                <a:solidFill>
                  <a:srgbClr val="FFFFFF"/>
                </a:solidFill>
              </a:rPr>
              <a:t>, </a:t>
            </a:r>
            <a:r>
              <a:rPr lang="en-US" sz="1400" i="1" dirty="0" err="1">
                <a:solidFill>
                  <a:srgbClr val="FFFFFF"/>
                </a:solidFill>
              </a:rPr>
              <a:t>ils</a:t>
            </a:r>
            <a:r>
              <a:rPr lang="en-US" sz="1400" i="1" dirty="0">
                <a:solidFill>
                  <a:srgbClr val="FFFFFF"/>
                </a:solidFill>
              </a:rPr>
              <a:t> ne </a:t>
            </a:r>
            <a:r>
              <a:rPr lang="en-US" sz="1400" i="1" dirty="0" err="1">
                <a:solidFill>
                  <a:srgbClr val="FFFFFF"/>
                </a:solidFill>
              </a:rPr>
              <a:t>peuvent</a:t>
            </a:r>
            <a:r>
              <a:rPr lang="en-US" sz="1400" i="1" dirty="0">
                <a:solidFill>
                  <a:srgbClr val="FFFFFF"/>
                </a:solidFill>
              </a:rPr>
              <a:t> faire de </a:t>
            </a:r>
            <a:r>
              <a:rPr lang="en-US" sz="1400" i="1" dirty="0" err="1">
                <a:solidFill>
                  <a:srgbClr val="FFFFFF"/>
                </a:solidFill>
              </a:rPr>
              <a:t>démarchage</a:t>
            </a:r>
            <a:r>
              <a:rPr lang="en-US" sz="1400" i="1" dirty="0">
                <a:solidFill>
                  <a:srgbClr val="FFFFFF"/>
                </a:solidFill>
              </a:rPr>
              <a:t> </a:t>
            </a:r>
            <a:r>
              <a:rPr lang="en-US" sz="1400" i="1" dirty="0" err="1">
                <a:solidFill>
                  <a:srgbClr val="FFFFFF"/>
                </a:solidFill>
              </a:rPr>
              <a:t>eux-même</a:t>
            </a:r>
            <a:r>
              <a:rPr lang="en-US" sz="1400" i="1" dirty="0">
                <a:solidFill>
                  <a:srgbClr val="FFFFFF"/>
                </a:solidFill>
              </a:rPr>
              <a:t>”</a:t>
            </a:r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4595058" y="4343401"/>
            <a:ext cx="885021" cy="1756833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6797746" y="4343401"/>
            <a:ext cx="885021" cy="1756833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7899090" y="4343401"/>
            <a:ext cx="885021" cy="1756833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5696402" y="4343401"/>
            <a:ext cx="885021" cy="1756833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22" name="Rounded Rectangle 26">
            <a:extLst>
              <a:ext uri="{FF2B5EF4-FFF2-40B4-BE49-F238E27FC236}">
                <a16:creationId xmlns:a16="http://schemas.microsoft.com/office/drawing/2014/main" id="{8E1F1DA2-D201-4959-AB38-0BF437E1A4AD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3" name="Text Placeholder 2" title="Les services proposés">
            <a:extLst>
              <a:ext uri="{FF2B5EF4-FFF2-40B4-BE49-F238E27FC236}">
                <a16:creationId xmlns:a16="http://schemas.microsoft.com/office/drawing/2014/main" id="{EFDFBC6A-D260-4674-AD8C-7336AF137D1C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2489902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2" grpId="0"/>
      <p:bldP spid="15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3791524" y="2003118"/>
            <a:ext cx="2580253" cy="2580251"/>
          </a:xfrm>
          <a:prstGeom prst="ellipse">
            <a:avLst/>
          </a:prstGeom>
          <a:solidFill>
            <a:srgbClr val="D74541">
              <a:alpha val="80000"/>
            </a:srgbClr>
          </a:solidFill>
          <a:ln>
            <a:solidFill>
              <a:srgbClr val="D74541">
                <a:alpha val="85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ENJEUX</a:t>
            </a:r>
          </a:p>
        </p:txBody>
      </p:sp>
      <p:sp>
        <p:nvSpPr>
          <p:cNvPr id="9" name="Rectangle 8"/>
          <p:cNvSpPr/>
          <p:nvPr/>
        </p:nvSpPr>
        <p:spPr>
          <a:xfrm>
            <a:off x="509651" y="2982349"/>
            <a:ext cx="3048000" cy="61863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3" dirty="0" err="1"/>
              <a:t>Fideliser</a:t>
            </a:r>
            <a:r>
              <a:rPr lang="en-US" sz="2133" dirty="0"/>
              <a:t> les clients</a:t>
            </a:r>
          </a:p>
          <a:p>
            <a:pPr algn="r">
              <a:lnSpc>
                <a:spcPct val="95000"/>
              </a:lnSpc>
            </a:pPr>
            <a:r>
              <a:rPr lang="fr-FR" sz="1467" dirty="0"/>
              <a:t>Par la diversification de l’offre</a:t>
            </a:r>
            <a:endParaRPr lang="en-US" sz="1467" dirty="0"/>
          </a:p>
        </p:txBody>
      </p:sp>
      <p:sp>
        <p:nvSpPr>
          <p:cNvPr id="10" name="Rectangle 9"/>
          <p:cNvSpPr/>
          <p:nvPr/>
        </p:nvSpPr>
        <p:spPr>
          <a:xfrm>
            <a:off x="8541993" y="2706501"/>
            <a:ext cx="3048000" cy="1144929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2133" dirty="0" err="1"/>
              <a:t>Acquerir</a:t>
            </a:r>
            <a:r>
              <a:rPr lang="en-US" sz="2133" dirty="0"/>
              <a:t> de nouveaux clients</a:t>
            </a:r>
          </a:p>
          <a:p>
            <a:pPr>
              <a:lnSpc>
                <a:spcPct val="95000"/>
              </a:lnSpc>
            </a:pPr>
            <a:r>
              <a:rPr lang="en-US" sz="1467" dirty="0"/>
              <a:t>Par </a:t>
            </a:r>
            <a:r>
              <a:rPr lang="en-US" sz="1467" dirty="0" err="1"/>
              <a:t>l’ourverture</a:t>
            </a:r>
            <a:r>
              <a:rPr lang="en-US" sz="1467" dirty="0"/>
              <a:t> d’un nouveau </a:t>
            </a:r>
            <a:r>
              <a:rPr lang="en-US" sz="1467" dirty="0" err="1"/>
              <a:t>marché</a:t>
            </a:r>
            <a:endParaRPr lang="en-US" sz="1467" dirty="0"/>
          </a:p>
        </p:txBody>
      </p:sp>
      <p:cxnSp>
        <p:nvCxnSpPr>
          <p:cNvPr id="44" name="Straight Connector 43"/>
          <p:cNvCxnSpPr>
            <a:stCxn id="9" idx="3"/>
            <a:endCxn id="3" idx="2"/>
          </p:cNvCxnSpPr>
          <p:nvPr/>
        </p:nvCxnSpPr>
        <p:spPr>
          <a:xfrm>
            <a:off x="3557651" y="3291665"/>
            <a:ext cx="233873" cy="1579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/>
          </p:cNvCxnSpPr>
          <p:nvPr/>
        </p:nvCxnSpPr>
        <p:spPr>
          <a:xfrm flipH="1">
            <a:off x="8266438" y="3265387"/>
            <a:ext cx="32338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E60AA914-82B1-48C4-A3F4-D38547CC8CDA}"/>
              </a:ext>
            </a:extLst>
          </p:cNvPr>
          <p:cNvGrpSpPr/>
          <p:nvPr/>
        </p:nvGrpSpPr>
        <p:grpSpPr>
          <a:xfrm>
            <a:off x="3983765" y="2276181"/>
            <a:ext cx="1980312" cy="1617899"/>
            <a:chOff x="3983765" y="2276181"/>
            <a:chExt cx="1980312" cy="1617899"/>
          </a:xfrm>
        </p:grpSpPr>
        <p:sp>
          <p:nvSpPr>
            <p:cNvPr id="6" name="Rectangle 5"/>
            <p:cNvSpPr/>
            <p:nvPr/>
          </p:nvSpPr>
          <p:spPr>
            <a:xfrm>
              <a:off x="3983765" y="2276181"/>
              <a:ext cx="1980312" cy="404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2133" dirty="0" err="1">
                  <a:solidFill>
                    <a:srgbClr val="FFFFFF"/>
                  </a:solidFill>
                </a:rPr>
                <a:t>Fideliser</a:t>
              </a:r>
              <a:endParaRPr lang="en-US" sz="2133" dirty="0">
                <a:solidFill>
                  <a:srgbClr val="FFFFFF"/>
                </a:solidFill>
              </a:endParaRPr>
            </a:p>
          </p:txBody>
        </p:sp>
        <p:grpSp>
          <p:nvGrpSpPr>
            <p:cNvPr id="24" name="Group 77">
              <a:extLst>
                <a:ext uri="{FF2B5EF4-FFF2-40B4-BE49-F238E27FC236}">
                  <a16:creationId xmlns:a16="http://schemas.microsoft.com/office/drawing/2014/main" id="{D06F09D6-D759-4613-B574-F71D6280D5D5}"/>
                </a:ext>
              </a:extLst>
            </p:cNvPr>
            <p:cNvGrpSpPr/>
            <p:nvPr/>
          </p:nvGrpSpPr>
          <p:grpSpPr>
            <a:xfrm rot="21540000">
              <a:off x="4310643" y="2737984"/>
              <a:ext cx="1221752" cy="1156096"/>
              <a:chOff x="2908301" y="-1620838"/>
              <a:chExt cx="1228725" cy="1236663"/>
            </a:xfrm>
          </p:grpSpPr>
          <p:sp>
            <p:nvSpPr>
              <p:cNvPr id="25" name="Freeform 79">
                <a:extLst>
                  <a:ext uri="{FF2B5EF4-FFF2-40B4-BE49-F238E27FC236}">
                    <a16:creationId xmlns:a16="http://schemas.microsoft.com/office/drawing/2014/main" id="{EAFCB7CE-AEFE-4C95-9D9B-94A90568DB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55938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2" y="38"/>
                      <a:pt x="5" y="31"/>
                      <a:pt x="5" y="21"/>
                    </a:cubicBezTo>
                    <a:cubicBezTo>
                      <a:pt x="5" y="12"/>
                      <a:pt x="12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6" name="Freeform 80">
                <a:extLst>
                  <a:ext uri="{FF2B5EF4-FFF2-40B4-BE49-F238E27FC236}">
                    <a16:creationId xmlns:a16="http://schemas.microsoft.com/office/drawing/2014/main" id="{2643F73F-1272-4CD2-A9B6-5551AB831B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49675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3" y="38"/>
                      <a:pt x="5" y="31"/>
                      <a:pt x="5" y="21"/>
                    </a:cubicBezTo>
                    <a:cubicBezTo>
                      <a:pt x="5" y="12"/>
                      <a:pt x="13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7" name="Freeform 81">
                <a:extLst>
                  <a:ext uri="{FF2B5EF4-FFF2-40B4-BE49-F238E27FC236}">
                    <a16:creationId xmlns:a16="http://schemas.microsoft.com/office/drawing/2014/main" id="{49F02FBF-E231-401F-AC84-7CF5E7B0E6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08301" y="-1358901"/>
                <a:ext cx="1228725" cy="974726"/>
              </a:xfrm>
              <a:custGeom>
                <a:avLst/>
                <a:gdLst>
                  <a:gd name="T0" fmla="*/ 205 w 225"/>
                  <a:gd name="T1" fmla="*/ 13 h 178"/>
                  <a:gd name="T2" fmla="*/ 151 w 225"/>
                  <a:gd name="T3" fmla="*/ 13 h 178"/>
                  <a:gd name="T4" fmla="*/ 112 w 225"/>
                  <a:gd name="T5" fmla="*/ 60 h 178"/>
                  <a:gd name="T6" fmla="*/ 74 w 225"/>
                  <a:gd name="T7" fmla="*/ 13 h 178"/>
                  <a:gd name="T8" fmla="*/ 19 w 225"/>
                  <a:gd name="T9" fmla="*/ 13 h 178"/>
                  <a:gd name="T10" fmla="*/ 2 w 225"/>
                  <a:gd name="T11" fmla="*/ 54 h 178"/>
                  <a:gd name="T12" fmla="*/ 26 w 225"/>
                  <a:gd name="T13" fmla="*/ 94 h 178"/>
                  <a:gd name="T14" fmla="*/ 36 w 225"/>
                  <a:gd name="T15" fmla="*/ 178 h 178"/>
                  <a:gd name="T16" fmla="*/ 53 w 225"/>
                  <a:gd name="T17" fmla="*/ 169 h 178"/>
                  <a:gd name="T18" fmla="*/ 74 w 225"/>
                  <a:gd name="T19" fmla="*/ 169 h 178"/>
                  <a:gd name="T20" fmla="*/ 77 w 225"/>
                  <a:gd name="T21" fmla="*/ 60 h 178"/>
                  <a:gd name="T22" fmla="*/ 112 w 225"/>
                  <a:gd name="T23" fmla="*/ 78 h 178"/>
                  <a:gd name="T24" fmla="*/ 147 w 225"/>
                  <a:gd name="T25" fmla="*/ 61 h 178"/>
                  <a:gd name="T26" fmla="*/ 151 w 225"/>
                  <a:gd name="T27" fmla="*/ 169 h 178"/>
                  <a:gd name="T28" fmla="*/ 171 w 225"/>
                  <a:gd name="T29" fmla="*/ 169 h 178"/>
                  <a:gd name="T30" fmla="*/ 189 w 225"/>
                  <a:gd name="T31" fmla="*/ 178 h 178"/>
                  <a:gd name="T32" fmla="*/ 199 w 225"/>
                  <a:gd name="T33" fmla="*/ 169 h 178"/>
                  <a:gd name="T34" fmla="*/ 207 w 225"/>
                  <a:gd name="T35" fmla="*/ 90 h 178"/>
                  <a:gd name="T36" fmla="*/ 81 w 225"/>
                  <a:gd name="T37" fmla="*/ 57 h 178"/>
                  <a:gd name="T38" fmla="*/ 68 w 225"/>
                  <a:gd name="T39" fmla="*/ 24 h 178"/>
                  <a:gd name="T40" fmla="*/ 66 w 225"/>
                  <a:gd name="T41" fmla="*/ 44 h 178"/>
                  <a:gd name="T42" fmla="*/ 69 w 225"/>
                  <a:gd name="T43" fmla="*/ 147 h 178"/>
                  <a:gd name="T44" fmla="*/ 69 w 225"/>
                  <a:gd name="T45" fmla="*/ 169 h 178"/>
                  <a:gd name="T46" fmla="*/ 52 w 225"/>
                  <a:gd name="T47" fmla="*/ 92 h 178"/>
                  <a:gd name="T48" fmla="*/ 41 w 225"/>
                  <a:gd name="T49" fmla="*/ 168 h 178"/>
                  <a:gd name="T50" fmla="*/ 30 w 225"/>
                  <a:gd name="T51" fmla="*/ 169 h 178"/>
                  <a:gd name="T52" fmla="*/ 31 w 225"/>
                  <a:gd name="T53" fmla="*/ 92 h 178"/>
                  <a:gd name="T54" fmla="*/ 31 w 225"/>
                  <a:gd name="T55" fmla="*/ 76 h 178"/>
                  <a:gd name="T56" fmla="*/ 27 w 225"/>
                  <a:gd name="T57" fmla="*/ 35 h 178"/>
                  <a:gd name="T58" fmla="*/ 23 w 225"/>
                  <a:gd name="T59" fmla="*/ 68 h 178"/>
                  <a:gd name="T60" fmla="*/ 27 w 225"/>
                  <a:gd name="T61" fmla="*/ 80 h 178"/>
                  <a:gd name="T62" fmla="*/ 26 w 225"/>
                  <a:gd name="T63" fmla="*/ 89 h 178"/>
                  <a:gd name="T64" fmla="*/ 6 w 225"/>
                  <a:gd name="T65" fmla="*/ 42 h 178"/>
                  <a:gd name="T66" fmla="*/ 48 w 225"/>
                  <a:gd name="T67" fmla="*/ 4 h 178"/>
                  <a:gd name="T68" fmla="*/ 88 w 225"/>
                  <a:gd name="T69" fmla="*/ 47 h 178"/>
                  <a:gd name="T70" fmla="*/ 110 w 225"/>
                  <a:gd name="T71" fmla="*/ 64 h 178"/>
                  <a:gd name="T72" fmla="*/ 114 w 225"/>
                  <a:gd name="T73" fmla="*/ 72 h 178"/>
                  <a:gd name="T74" fmla="*/ 26 w 225"/>
                  <a:gd name="T75" fmla="*/ 43 h 178"/>
                  <a:gd name="T76" fmla="*/ 26 w 225"/>
                  <a:gd name="T77" fmla="*/ 43 h 178"/>
                  <a:gd name="T78" fmla="*/ 198 w 225"/>
                  <a:gd name="T79" fmla="*/ 89 h 178"/>
                  <a:gd name="T80" fmla="*/ 198 w 225"/>
                  <a:gd name="T81" fmla="*/ 80 h 178"/>
                  <a:gd name="T82" fmla="*/ 202 w 225"/>
                  <a:gd name="T83" fmla="*/ 68 h 178"/>
                  <a:gd name="T84" fmla="*/ 198 w 225"/>
                  <a:gd name="T85" fmla="*/ 35 h 178"/>
                  <a:gd name="T86" fmla="*/ 194 w 225"/>
                  <a:gd name="T87" fmla="*/ 76 h 178"/>
                  <a:gd name="T88" fmla="*/ 194 w 225"/>
                  <a:gd name="T89" fmla="*/ 92 h 178"/>
                  <a:gd name="T90" fmla="*/ 195 w 225"/>
                  <a:gd name="T91" fmla="*/ 169 h 178"/>
                  <a:gd name="T92" fmla="*/ 183 w 225"/>
                  <a:gd name="T93" fmla="*/ 168 h 178"/>
                  <a:gd name="T94" fmla="*/ 173 w 225"/>
                  <a:gd name="T95" fmla="*/ 92 h 178"/>
                  <a:gd name="T96" fmla="*/ 155 w 225"/>
                  <a:gd name="T97" fmla="*/ 169 h 178"/>
                  <a:gd name="T98" fmla="*/ 156 w 225"/>
                  <a:gd name="T99" fmla="*/ 147 h 178"/>
                  <a:gd name="T100" fmla="*/ 159 w 225"/>
                  <a:gd name="T101" fmla="*/ 44 h 178"/>
                  <a:gd name="T102" fmla="*/ 157 w 225"/>
                  <a:gd name="T103" fmla="*/ 24 h 178"/>
                  <a:gd name="T104" fmla="*/ 144 w 225"/>
                  <a:gd name="T105" fmla="*/ 57 h 178"/>
                  <a:gd name="T106" fmla="*/ 117 w 225"/>
                  <a:gd name="T107" fmla="*/ 63 h 178"/>
                  <a:gd name="T108" fmla="*/ 137 w 225"/>
                  <a:gd name="T109" fmla="*/ 47 h 178"/>
                  <a:gd name="T110" fmla="*/ 177 w 225"/>
                  <a:gd name="T111" fmla="*/ 4 h 178"/>
                  <a:gd name="T112" fmla="*/ 218 w 225"/>
                  <a:gd name="T113" fmla="*/ 42 h 178"/>
                  <a:gd name="T114" fmla="*/ 203 w 225"/>
                  <a:gd name="T115" fmla="*/ 5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5" h="178">
                    <a:moveTo>
                      <a:pt x="222" y="40"/>
                    </a:moveTo>
                    <a:cubicBezTo>
                      <a:pt x="222" y="40"/>
                      <a:pt x="222" y="40"/>
                      <a:pt x="222" y="40"/>
                    </a:cubicBezTo>
                    <a:cubicBezTo>
                      <a:pt x="205" y="13"/>
                      <a:pt x="205" y="13"/>
                      <a:pt x="205" y="13"/>
                    </a:cubicBezTo>
                    <a:cubicBezTo>
                      <a:pt x="199" y="4"/>
                      <a:pt x="195" y="0"/>
                      <a:pt x="177" y="0"/>
                    </a:cubicBezTo>
                    <a:cubicBezTo>
                      <a:pt x="177" y="0"/>
                      <a:pt x="177" y="0"/>
                      <a:pt x="177" y="0"/>
                    </a:cubicBezTo>
                    <a:cubicBezTo>
                      <a:pt x="158" y="0"/>
                      <a:pt x="154" y="8"/>
                      <a:pt x="151" y="13"/>
                    </a:cubicBezTo>
                    <a:cubicBezTo>
                      <a:pt x="151" y="13"/>
                      <a:pt x="151" y="13"/>
                      <a:pt x="151" y="13"/>
                    </a:cubicBezTo>
                    <a:cubicBezTo>
                      <a:pt x="147" y="20"/>
                      <a:pt x="135" y="41"/>
                      <a:pt x="133" y="44"/>
                    </a:cubicBezTo>
                    <a:cubicBezTo>
                      <a:pt x="131" y="46"/>
                      <a:pt x="119" y="55"/>
                      <a:pt x="112" y="60"/>
                    </a:cubicBezTo>
                    <a:cubicBezTo>
                      <a:pt x="107" y="56"/>
                      <a:pt x="98" y="49"/>
                      <a:pt x="92" y="44"/>
                    </a:cubicBezTo>
                    <a:cubicBezTo>
                      <a:pt x="90" y="41"/>
                      <a:pt x="77" y="20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8"/>
                      <a:pt x="66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29" y="0"/>
                      <a:pt x="26" y="4"/>
                      <a:pt x="19" y="13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0" y="44"/>
                      <a:pt x="0" y="49"/>
                      <a:pt x="2" y="54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9" y="92"/>
                      <a:pt x="21" y="94"/>
                      <a:pt x="25" y="94"/>
                    </a:cubicBezTo>
                    <a:cubicBezTo>
                      <a:pt x="25" y="94"/>
                      <a:pt x="25" y="94"/>
                      <a:pt x="26" y="94"/>
                    </a:cubicBezTo>
                    <a:cubicBezTo>
                      <a:pt x="25" y="153"/>
                      <a:pt x="25" y="167"/>
                      <a:pt x="25" y="169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74"/>
                      <a:pt x="30" y="178"/>
                      <a:pt x="36" y="178"/>
                    </a:cubicBezTo>
                    <a:cubicBezTo>
                      <a:pt x="41" y="177"/>
                      <a:pt x="46" y="173"/>
                      <a:pt x="46" y="169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54" y="173"/>
                      <a:pt x="58" y="177"/>
                      <a:pt x="63" y="178"/>
                    </a:cubicBezTo>
                    <a:cubicBezTo>
                      <a:pt x="64" y="178"/>
                      <a:pt x="64" y="178"/>
                      <a:pt x="64" y="178"/>
                    </a:cubicBezTo>
                    <a:cubicBezTo>
                      <a:pt x="69" y="178"/>
                      <a:pt x="73" y="174"/>
                      <a:pt x="74" y="169"/>
                    </a:cubicBezTo>
                    <a:cubicBezTo>
                      <a:pt x="74" y="169"/>
                      <a:pt x="74" y="169"/>
                      <a:pt x="74" y="169"/>
                    </a:cubicBezTo>
                    <a:cubicBezTo>
                      <a:pt x="74" y="166"/>
                      <a:pt x="72" y="100"/>
                      <a:pt x="71" y="51"/>
                    </a:cubicBezTo>
                    <a:cubicBezTo>
                      <a:pt x="77" y="60"/>
                      <a:pt x="77" y="60"/>
                      <a:pt x="77" y="60"/>
                    </a:cubicBezTo>
                    <a:cubicBezTo>
                      <a:pt x="77" y="60"/>
                      <a:pt x="78" y="61"/>
                      <a:pt x="78" y="61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8" y="78"/>
                      <a:pt x="110" y="78"/>
                      <a:pt x="112" y="78"/>
                    </a:cubicBezTo>
                    <a:cubicBezTo>
                      <a:pt x="113" y="78"/>
                      <a:pt x="113" y="78"/>
                      <a:pt x="114" y="78"/>
                    </a:cubicBezTo>
                    <a:cubicBezTo>
                      <a:pt x="115" y="78"/>
                      <a:pt x="117" y="78"/>
                      <a:pt x="118" y="77"/>
                    </a:cubicBezTo>
                    <a:cubicBezTo>
                      <a:pt x="147" y="61"/>
                      <a:pt x="147" y="61"/>
                      <a:pt x="147" y="61"/>
                    </a:cubicBezTo>
                    <a:cubicBezTo>
                      <a:pt x="147" y="61"/>
                      <a:pt x="147" y="60"/>
                      <a:pt x="147" y="60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52" y="100"/>
                      <a:pt x="151" y="166"/>
                      <a:pt x="151" y="169"/>
                    </a:cubicBezTo>
                    <a:cubicBezTo>
                      <a:pt x="151" y="169"/>
                      <a:pt x="151" y="169"/>
                      <a:pt x="151" y="169"/>
                    </a:cubicBezTo>
                    <a:cubicBezTo>
                      <a:pt x="151" y="174"/>
                      <a:pt x="156" y="178"/>
                      <a:pt x="161" y="178"/>
                    </a:cubicBezTo>
                    <a:cubicBezTo>
                      <a:pt x="167" y="177"/>
                      <a:pt x="171" y="173"/>
                      <a:pt x="171" y="169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9" y="169"/>
                      <a:pt x="179" y="169"/>
                      <a:pt x="179" y="169"/>
                    </a:cubicBezTo>
                    <a:cubicBezTo>
                      <a:pt x="179" y="173"/>
                      <a:pt x="183" y="177"/>
                      <a:pt x="189" y="178"/>
                    </a:cubicBezTo>
                    <a:cubicBezTo>
                      <a:pt x="189" y="178"/>
                      <a:pt x="189" y="178"/>
                      <a:pt x="189" y="178"/>
                    </a:cubicBezTo>
                    <a:cubicBezTo>
                      <a:pt x="194" y="178"/>
                      <a:pt x="199" y="174"/>
                      <a:pt x="199" y="169"/>
                    </a:cubicBezTo>
                    <a:cubicBezTo>
                      <a:pt x="199" y="169"/>
                      <a:pt x="199" y="169"/>
                      <a:pt x="199" y="169"/>
                    </a:cubicBezTo>
                    <a:cubicBezTo>
                      <a:pt x="199" y="167"/>
                      <a:pt x="199" y="153"/>
                      <a:pt x="199" y="94"/>
                    </a:cubicBezTo>
                    <a:cubicBezTo>
                      <a:pt x="199" y="94"/>
                      <a:pt x="200" y="94"/>
                      <a:pt x="200" y="94"/>
                    </a:cubicBezTo>
                    <a:cubicBezTo>
                      <a:pt x="203" y="94"/>
                      <a:pt x="206" y="92"/>
                      <a:pt x="207" y="90"/>
                    </a:cubicBezTo>
                    <a:cubicBezTo>
                      <a:pt x="223" y="54"/>
                      <a:pt x="223" y="54"/>
                      <a:pt x="223" y="54"/>
                    </a:cubicBezTo>
                    <a:cubicBezTo>
                      <a:pt x="225" y="49"/>
                      <a:pt x="225" y="44"/>
                      <a:pt x="222" y="40"/>
                    </a:cubicBezTo>
                    <a:close/>
                    <a:moveTo>
                      <a:pt x="81" y="57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1" y="37"/>
                      <a:pt x="70" y="32"/>
                      <a:pt x="70" y="27"/>
                    </a:cubicBezTo>
                    <a:cubicBezTo>
                      <a:pt x="70" y="25"/>
                      <a:pt x="69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4"/>
                      <a:pt x="66" y="25"/>
                      <a:pt x="66" y="27"/>
                    </a:cubicBezTo>
                    <a:cubicBezTo>
                      <a:pt x="66" y="27"/>
                      <a:pt x="66" y="33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6" y="58"/>
                      <a:pt x="67" y="78"/>
                      <a:pt x="67" y="98"/>
                    </a:cubicBezTo>
                    <a:cubicBezTo>
                      <a:pt x="68" y="116"/>
                      <a:pt x="68" y="133"/>
                      <a:pt x="69" y="147"/>
                    </a:cubicBezTo>
                    <a:cubicBezTo>
                      <a:pt x="69" y="153"/>
                      <a:pt x="69" y="159"/>
                      <a:pt x="69" y="163"/>
                    </a:cubicBezTo>
                    <a:cubicBezTo>
                      <a:pt x="69" y="166"/>
                      <a:pt x="69" y="167"/>
                      <a:pt x="69" y="169"/>
                    </a:cubicBezTo>
                    <a:cubicBezTo>
                      <a:pt x="69" y="169"/>
                      <a:pt x="69" y="169"/>
                      <a:pt x="69" y="169"/>
                    </a:cubicBezTo>
                    <a:cubicBezTo>
                      <a:pt x="69" y="171"/>
                      <a:pt x="67" y="173"/>
                      <a:pt x="64" y="173"/>
                    </a:cubicBezTo>
                    <a:cubicBezTo>
                      <a:pt x="61" y="173"/>
                      <a:pt x="58" y="171"/>
                      <a:pt x="58" y="168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1"/>
                      <a:pt x="51" y="90"/>
                      <a:pt x="50" y="90"/>
                    </a:cubicBezTo>
                    <a:cubicBezTo>
                      <a:pt x="48" y="90"/>
                      <a:pt x="47" y="91"/>
                      <a:pt x="47" y="92"/>
                    </a:cubicBezTo>
                    <a:cubicBezTo>
                      <a:pt x="41" y="168"/>
                      <a:pt x="41" y="168"/>
                      <a:pt x="41" y="168"/>
                    </a:cubicBezTo>
                    <a:cubicBezTo>
                      <a:pt x="41" y="171"/>
                      <a:pt x="39" y="173"/>
                      <a:pt x="36" y="173"/>
                    </a:cubicBezTo>
                    <a:cubicBezTo>
                      <a:pt x="33" y="173"/>
                      <a:pt x="30" y="171"/>
                      <a:pt x="30" y="169"/>
                    </a:cubicBezTo>
                    <a:cubicBezTo>
                      <a:pt x="30" y="169"/>
                      <a:pt x="30" y="169"/>
                      <a:pt x="30" y="169"/>
                    </a:cubicBezTo>
                    <a:cubicBezTo>
                      <a:pt x="30" y="167"/>
                      <a:pt x="30" y="165"/>
                      <a:pt x="30" y="162"/>
                    </a:cubicBezTo>
                    <a:cubicBezTo>
                      <a:pt x="30" y="157"/>
                      <a:pt x="30" y="151"/>
                      <a:pt x="30" y="144"/>
                    </a:cubicBezTo>
                    <a:cubicBezTo>
                      <a:pt x="30" y="129"/>
                      <a:pt x="30" y="110"/>
                      <a:pt x="31" y="92"/>
                    </a:cubicBezTo>
                    <a:cubicBezTo>
                      <a:pt x="33" y="90"/>
                      <a:pt x="34" y="87"/>
                      <a:pt x="33" y="84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3" y="83"/>
                      <a:pt x="32" y="80"/>
                      <a:pt x="31" y="76"/>
                    </a:cubicBezTo>
                    <a:cubicBezTo>
                      <a:pt x="31" y="50"/>
                      <a:pt x="31" y="36"/>
                      <a:pt x="31" y="36"/>
                    </a:cubicBezTo>
                    <a:cubicBezTo>
                      <a:pt x="31" y="35"/>
                      <a:pt x="30" y="34"/>
                      <a:pt x="29" y="34"/>
                    </a:cubicBezTo>
                    <a:cubicBezTo>
                      <a:pt x="28" y="34"/>
                      <a:pt x="27" y="34"/>
                      <a:pt x="27" y="35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9"/>
                      <a:pt x="17" y="50"/>
                    </a:cubicBezTo>
                    <a:cubicBezTo>
                      <a:pt x="17" y="50"/>
                      <a:pt x="20" y="59"/>
                      <a:pt x="23" y="68"/>
                    </a:cubicBezTo>
                    <a:cubicBezTo>
                      <a:pt x="24" y="71"/>
                      <a:pt x="25" y="74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6" y="78"/>
                      <a:pt x="27" y="79"/>
                      <a:pt x="27" y="80"/>
                    </a:cubicBezTo>
                    <a:cubicBezTo>
                      <a:pt x="28" y="82"/>
                      <a:pt x="28" y="84"/>
                      <a:pt x="29" y="85"/>
                    </a:cubicBezTo>
                    <a:cubicBezTo>
                      <a:pt x="29" y="85"/>
                      <a:pt x="29" y="85"/>
                      <a:pt x="29" y="85"/>
                    </a:cubicBezTo>
                    <a:cubicBezTo>
                      <a:pt x="29" y="87"/>
                      <a:pt x="28" y="88"/>
                      <a:pt x="26" y="89"/>
                    </a:cubicBezTo>
                    <a:cubicBezTo>
                      <a:pt x="24" y="90"/>
                      <a:pt x="22" y="89"/>
                      <a:pt x="21" y="8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5" y="49"/>
                      <a:pt x="5" y="45"/>
                      <a:pt x="6" y="42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9" y="8"/>
                      <a:pt x="31" y="4"/>
                      <a:pt x="48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64" y="4"/>
                      <a:pt x="67" y="11"/>
                      <a:pt x="69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4" y="22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95" y="52"/>
                      <a:pt x="101" y="57"/>
                    </a:cubicBezTo>
                    <a:cubicBezTo>
                      <a:pt x="104" y="60"/>
                      <a:pt x="108" y="62"/>
                      <a:pt x="110" y="64"/>
                    </a:cubicBezTo>
                    <a:cubicBezTo>
                      <a:pt x="112" y="65"/>
                      <a:pt x="113" y="66"/>
                      <a:pt x="114" y="67"/>
                    </a:cubicBezTo>
                    <a:cubicBezTo>
                      <a:pt x="114" y="67"/>
                      <a:pt x="114" y="67"/>
                      <a:pt x="114" y="67"/>
                    </a:cubicBezTo>
                    <a:cubicBezTo>
                      <a:pt x="115" y="68"/>
                      <a:pt x="115" y="70"/>
                      <a:pt x="114" y="72"/>
                    </a:cubicBezTo>
                    <a:cubicBezTo>
                      <a:pt x="113" y="73"/>
                      <a:pt x="111" y="74"/>
                      <a:pt x="109" y="73"/>
                    </a:cubicBezTo>
                    <a:lnTo>
                      <a:pt x="81" y="57"/>
                    </a:lnTo>
                    <a:close/>
                    <a:moveTo>
                      <a:pt x="26" y="43"/>
                    </a:moveTo>
                    <a:cubicBezTo>
                      <a:pt x="26" y="48"/>
                      <a:pt x="26" y="54"/>
                      <a:pt x="26" y="63"/>
                    </a:cubicBezTo>
                    <a:cubicBezTo>
                      <a:pt x="25" y="58"/>
                      <a:pt x="23" y="54"/>
                      <a:pt x="22" y="50"/>
                    </a:cubicBezTo>
                    <a:lnTo>
                      <a:pt x="26" y="43"/>
                    </a:lnTo>
                    <a:close/>
                    <a:moveTo>
                      <a:pt x="219" y="52"/>
                    </a:moveTo>
                    <a:cubicBezTo>
                      <a:pt x="203" y="88"/>
                      <a:pt x="203" y="88"/>
                      <a:pt x="203" y="88"/>
                    </a:cubicBezTo>
                    <a:cubicBezTo>
                      <a:pt x="202" y="89"/>
                      <a:pt x="200" y="90"/>
                      <a:pt x="198" y="89"/>
                    </a:cubicBezTo>
                    <a:cubicBezTo>
                      <a:pt x="196" y="88"/>
                      <a:pt x="195" y="87"/>
                      <a:pt x="196" y="85"/>
                    </a:cubicBezTo>
                    <a:cubicBezTo>
                      <a:pt x="196" y="85"/>
                      <a:pt x="196" y="85"/>
                      <a:pt x="196" y="85"/>
                    </a:cubicBezTo>
                    <a:cubicBezTo>
                      <a:pt x="196" y="84"/>
                      <a:pt x="197" y="82"/>
                      <a:pt x="198" y="80"/>
                    </a:cubicBezTo>
                    <a:cubicBezTo>
                      <a:pt x="198" y="79"/>
                      <a:pt x="198" y="78"/>
                      <a:pt x="198" y="77"/>
                    </a:cubicBezTo>
                    <a:cubicBezTo>
                      <a:pt x="198" y="77"/>
                      <a:pt x="198" y="77"/>
                      <a:pt x="198" y="77"/>
                    </a:cubicBezTo>
                    <a:cubicBezTo>
                      <a:pt x="199" y="74"/>
                      <a:pt x="201" y="71"/>
                      <a:pt x="202" y="68"/>
                    </a:cubicBezTo>
                    <a:cubicBezTo>
                      <a:pt x="205" y="59"/>
                      <a:pt x="208" y="50"/>
                      <a:pt x="208" y="50"/>
                    </a:cubicBezTo>
                    <a:cubicBezTo>
                      <a:pt x="208" y="49"/>
                      <a:pt x="208" y="48"/>
                      <a:pt x="207" y="48"/>
                    </a:cubicBezTo>
                    <a:cubicBezTo>
                      <a:pt x="198" y="35"/>
                      <a:pt x="198" y="35"/>
                      <a:pt x="198" y="35"/>
                    </a:cubicBezTo>
                    <a:cubicBezTo>
                      <a:pt x="197" y="34"/>
                      <a:pt x="196" y="34"/>
                      <a:pt x="195" y="34"/>
                    </a:cubicBezTo>
                    <a:cubicBezTo>
                      <a:pt x="194" y="34"/>
                      <a:pt x="194" y="35"/>
                      <a:pt x="194" y="36"/>
                    </a:cubicBezTo>
                    <a:cubicBezTo>
                      <a:pt x="194" y="36"/>
                      <a:pt x="194" y="50"/>
                      <a:pt x="194" y="76"/>
                    </a:cubicBezTo>
                    <a:cubicBezTo>
                      <a:pt x="193" y="80"/>
                      <a:pt x="192" y="83"/>
                      <a:pt x="191" y="83"/>
                    </a:cubicBezTo>
                    <a:cubicBezTo>
                      <a:pt x="191" y="84"/>
                      <a:pt x="191" y="84"/>
                      <a:pt x="191" y="84"/>
                    </a:cubicBezTo>
                    <a:cubicBezTo>
                      <a:pt x="190" y="87"/>
                      <a:pt x="192" y="90"/>
                      <a:pt x="194" y="92"/>
                    </a:cubicBezTo>
                    <a:cubicBezTo>
                      <a:pt x="194" y="110"/>
                      <a:pt x="194" y="129"/>
                      <a:pt x="194" y="144"/>
                    </a:cubicBezTo>
                    <a:cubicBezTo>
                      <a:pt x="194" y="151"/>
                      <a:pt x="195" y="157"/>
                      <a:pt x="195" y="162"/>
                    </a:cubicBezTo>
                    <a:cubicBezTo>
                      <a:pt x="195" y="165"/>
                      <a:pt x="195" y="167"/>
                      <a:pt x="195" y="169"/>
                    </a:cubicBezTo>
                    <a:cubicBezTo>
                      <a:pt x="195" y="169"/>
                      <a:pt x="195" y="169"/>
                      <a:pt x="195" y="169"/>
                    </a:cubicBezTo>
                    <a:cubicBezTo>
                      <a:pt x="194" y="171"/>
                      <a:pt x="192" y="173"/>
                      <a:pt x="189" y="173"/>
                    </a:cubicBezTo>
                    <a:cubicBezTo>
                      <a:pt x="186" y="173"/>
                      <a:pt x="183" y="171"/>
                      <a:pt x="183" y="168"/>
                    </a:cubicBezTo>
                    <a:cubicBezTo>
                      <a:pt x="177" y="92"/>
                      <a:pt x="177" y="92"/>
                      <a:pt x="177" y="92"/>
                    </a:cubicBezTo>
                    <a:cubicBezTo>
                      <a:pt x="177" y="91"/>
                      <a:pt x="176" y="90"/>
                      <a:pt x="175" y="90"/>
                    </a:cubicBezTo>
                    <a:cubicBezTo>
                      <a:pt x="174" y="90"/>
                      <a:pt x="173" y="91"/>
                      <a:pt x="173" y="92"/>
                    </a:cubicBezTo>
                    <a:cubicBezTo>
                      <a:pt x="167" y="168"/>
                      <a:pt x="167" y="168"/>
                      <a:pt x="167" y="168"/>
                    </a:cubicBezTo>
                    <a:cubicBezTo>
                      <a:pt x="166" y="171"/>
                      <a:pt x="164" y="173"/>
                      <a:pt x="161" y="173"/>
                    </a:cubicBezTo>
                    <a:cubicBezTo>
                      <a:pt x="158" y="173"/>
                      <a:pt x="155" y="171"/>
                      <a:pt x="155" y="169"/>
                    </a:cubicBezTo>
                    <a:cubicBezTo>
                      <a:pt x="155" y="169"/>
                      <a:pt x="155" y="169"/>
                      <a:pt x="155" y="169"/>
                    </a:cubicBezTo>
                    <a:cubicBezTo>
                      <a:pt x="155" y="167"/>
                      <a:pt x="155" y="166"/>
                      <a:pt x="155" y="163"/>
                    </a:cubicBezTo>
                    <a:cubicBezTo>
                      <a:pt x="156" y="159"/>
                      <a:pt x="156" y="153"/>
                      <a:pt x="156" y="147"/>
                    </a:cubicBezTo>
                    <a:cubicBezTo>
                      <a:pt x="156" y="133"/>
                      <a:pt x="157" y="116"/>
                      <a:pt x="157" y="98"/>
                    </a:cubicBezTo>
                    <a:cubicBezTo>
                      <a:pt x="158" y="78"/>
                      <a:pt x="158" y="58"/>
                      <a:pt x="159" y="44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9" y="33"/>
                      <a:pt x="159" y="27"/>
                      <a:pt x="159" y="27"/>
                    </a:cubicBezTo>
                    <a:cubicBezTo>
                      <a:pt x="159" y="25"/>
                      <a:pt x="158" y="24"/>
                      <a:pt x="157" y="24"/>
                    </a:cubicBezTo>
                    <a:cubicBezTo>
                      <a:pt x="157" y="24"/>
                      <a:pt x="157" y="24"/>
                      <a:pt x="157" y="24"/>
                    </a:cubicBezTo>
                    <a:cubicBezTo>
                      <a:pt x="155" y="24"/>
                      <a:pt x="154" y="25"/>
                      <a:pt x="154" y="27"/>
                    </a:cubicBezTo>
                    <a:cubicBezTo>
                      <a:pt x="154" y="32"/>
                      <a:pt x="154" y="37"/>
                      <a:pt x="154" y="43"/>
                    </a:cubicBezTo>
                    <a:cubicBezTo>
                      <a:pt x="144" y="57"/>
                      <a:pt x="144" y="57"/>
                      <a:pt x="144" y="57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20" y="68"/>
                      <a:pt x="119" y="65"/>
                      <a:pt x="117" y="63"/>
                    </a:cubicBezTo>
                    <a:cubicBezTo>
                      <a:pt x="117" y="63"/>
                      <a:pt x="117" y="63"/>
                      <a:pt x="117" y="63"/>
                    </a:cubicBezTo>
                    <a:cubicBezTo>
                      <a:pt x="117" y="63"/>
                      <a:pt x="116" y="63"/>
                      <a:pt x="116" y="63"/>
                    </a:cubicBezTo>
                    <a:cubicBezTo>
                      <a:pt x="124" y="57"/>
                      <a:pt x="136" y="47"/>
                      <a:pt x="136" y="47"/>
                    </a:cubicBezTo>
                    <a:cubicBezTo>
                      <a:pt x="136" y="47"/>
                      <a:pt x="137" y="47"/>
                      <a:pt x="137" y="47"/>
                    </a:cubicBezTo>
                    <a:cubicBezTo>
                      <a:pt x="137" y="47"/>
                      <a:pt x="151" y="22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1"/>
                      <a:pt x="161" y="4"/>
                      <a:pt x="177" y="4"/>
                    </a:cubicBezTo>
                    <a:cubicBezTo>
                      <a:pt x="177" y="4"/>
                      <a:pt x="177" y="4"/>
                      <a:pt x="177" y="4"/>
                    </a:cubicBezTo>
                    <a:cubicBezTo>
                      <a:pt x="194" y="4"/>
                      <a:pt x="196" y="8"/>
                      <a:pt x="201" y="16"/>
                    </a:cubicBezTo>
                    <a:cubicBezTo>
                      <a:pt x="218" y="42"/>
                      <a:pt x="218" y="42"/>
                      <a:pt x="218" y="42"/>
                    </a:cubicBezTo>
                    <a:cubicBezTo>
                      <a:pt x="220" y="45"/>
                      <a:pt x="220" y="49"/>
                      <a:pt x="219" y="52"/>
                    </a:cubicBezTo>
                    <a:close/>
                    <a:moveTo>
                      <a:pt x="198" y="43"/>
                    </a:moveTo>
                    <a:cubicBezTo>
                      <a:pt x="203" y="50"/>
                      <a:pt x="203" y="50"/>
                      <a:pt x="203" y="50"/>
                    </a:cubicBezTo>
                    <a:cubicBezTo>
                      <a:pt x="202" y="54"/>
                      <a:pt x="200" y="58"/>
                      <a:pt x="198" y="63"/>
                    </a:cubicBezTo>
                    <a:cubicBezTo>
                      <a:pt x="198" y="54"/>
                      <a:pt x="198" y="48"/>
                      <a:pt x="198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dirty="0"/>
              </a:p>
            </p:txBody>
          </p:sp>
        </p:grpSp>
      </p:grpSp>
      <p:sp>
        <p:nvSpPr>
          <p:cNvPr id="42" name="Oval 2">
            <a:extLst>
              <a:ext uri="{FF2B5EF4-FFF2-40B4-BE49-F238E27FC236}">
                <a16:creationId xmlns:a16="http://schemas.microsoft.com/office/drawing/2014/main" id="{6DCD95F0-767E-4E49-B881-F47EFDED86AE}"/>
              </a:ext>
            </a:extLst>
          </p:cNvPr>
          <p:cNvSpPr/>
          <p:nvPr/>
        </p:nvSpPr>
        <p:spPr>
          <a:xfrm>
            <a:off x="4714941" y="3716975"/>
            <a:ext cx="2580253" cy="2580251"/>
          </a:xfrm>
          <a:prstGeom prst="ellipse">
            <a:avLst/>
          </a:prstGeom>
          <a:solidFill>
            <a:srgbClr val="F49D00">
              <a:alpha val="80000"/>
            </a:srgbClr>
          </a:solidFill>
          <a:ln>
            <a:solidFill>
              <a:srgbClr val="F49D00">
                <a:alpha val="85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9B883BA-B756-4F20-BAC0-82BE0C24B9C4}"/>
              </a:ext>
            </a:extLst>
          </p:cNvPr>
          <p:cNvSpPr/>
          <p:nvPr/>
        </p:nvSpPr>
        <p:spPr>
          <a:xfrm>
            <a:off x="4949656" y="4478313"/>
            <a:ext cx="1994616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3" dirty="0">
                <a:solidFill>
                  <a:srgbClr val="FFFFFF"/>
                </a:solidFill>
              </a:rPr>
              <a:t>Adapter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5E2D45F-3880-4A82-A4C0-E7C7D42B8CED}"/>
              </a:ext>
            </a:extLst>
          </p:cNvPr>
          <p:cNvSpPr/>
          <p:nvPr/>
        </p:nvSpPr>
        <p:spPr>
          <a:xfrm>
            <a:off x="7780696" y="4593828"/>
            <a:ext cx="3048000" cy="833113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2133" dirty="0"/>
              <a:t>Adapter </a:t>
            </a:r>
            <a:r>
              <a:rPr lang="en-US" sz="2133" dirty="0" err="1"/>
              <a:t>l’offre</a:t>
            </a:r>
            <a:endParaRPr lang="en-US" sz="2133" dirty="0"/>
          </a:p>
          <a:p>
            <a:pPr>
              <a:lnSpc>
                <a:spcPct val="95000"/>
              </a:lnSpc>
            </a:pPr>
            <a:r>
              <a:rPr lang="en-US" sz="1467" dirty="0" err="1"/>
              <a:t>Comprendre</a:t>
            </a:r>
            <a:r>
              <a:rPr lang="en-US" sz="1467" dirty="0"/>
              <a:t> les </a:t>
            </a:r>
            <a:r>
              <a:rPr lang="en-US" sz="1467" dirty="0" err="1"/>
              <a:t>attentes</a:t>
            </a:r>
            <a:r>
              <a:rPr lang="en-US" sz="1467" dirty="0"/>
              <a:t> des clients</a:t>
            </a:r>
          </a:p>
        </p:txBody>
      </p:sp>
      <p:cxnSp>
        <p:nvCxnSpPr>
          <p:cNvPr id="46" name="Straight Connector 43">
            <a:extLst>
              <a:ext uri="{FF2B5EF4-FFF2-40B4-BE49-F238E27FC236}">
                <a16:creationId xmlns:a16="http://schemas.microsoft.com/office/drawing/2014/main" id="{55F5A9E7-3E44-47AE-A7E1-BCDF17A4799B}"/>
              </a:ext>
            </a:extLst>
          </p:cNvPr>
          <p:cNvCxnSpPr>
            <a:cxnSpLocks/>
            <a:stCxn id="42" idx="6"/>
            <a:endCxn id="45" idx="1"/>
          </p:cNvCxnSpPr>
          <p:nvPr/>
        </p:nvCxnSpPr>
        <p:spPr>
          <a:xfrm>
            <a:off x="7295194" y="5007101"/>
            <a:ext cx="485502" cy="328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48" name="Picture 37">
            <a:extLst>
              <a:ext uri="{FF2B5EF4-FFF2-40B4-BE49-F238E27FC236}">
                <a16:creationId xmlns:a16="http://schemas.microsoft.com/office/drawing/2014/main" id="{B9E80C5E-6B15-47F1-9AD8-E2008EEC08C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3618" y="5008674"/>
            <a:ext cx="1450700" cy="75849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638358" y="1988840"/>
            <a:ext cx="2580253" cy="2580251"/>
          </a:xfrm>
          <a:prstGeom prst="ellipse">
            <a:avLst/>
          </a:prstGeom>
          <a:solidFill>
            <a:schemeClr val="accent5">
              <a:alpha val="85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C62ECDC8-F0F3-4346-AA11-0646F7F8144D}"/>
              </a:ext>
            </a:extLst>
          </p:cNvPr>
          <p:cNvGrpSpPr/>
          <p:nvPr/>
        </p:nvGrpSpPr>
        <p:grpSpPr>
          <a:xfrm>
            <a:off x="6165613" y="2276181"/>
            <a:ext cx="1994616" cy="1579108"/>
            <a:chOff x="6165613" y="2276181"/>
            <a:chExt cx="1994616" cy="1579108"/>
          </a:xfrm>
        </p:grpSpPr>
        <p:sp>
          <p:nvSpPr>
            <p:cNvPr id="7" name="Rectangle 6"/>
            <p:cNvSpPr/>
            <p:nvPr/>
          </p:nvSpPr>
          <p:spPr>
            <a:xfrm>
              <a:off x="6165613" y="2276181"/>
              <a:ext cx="1994616" cy="404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2133" dirty="0" err="1">
                  <a:solidFill>
                    <a:srgbClr val="FFFFFF"/>
                  </a:solidFill>
                </a:rPr>
                <a:t>Acquerir</a:t>
              </a:r>
              <a:endParaRPr lang="en-US" sz="2133" dirty="0">
                <a:solidFill>
                  <a:srgbClr val="FFFFFF"/>
                </a:solidFill>
              </a:endParaRPr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F6607275-D0A9-4165-9910-586FA002A3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89148" y="2689761"/>
              <a:ext cx="1066848" cy="1165528"/>
            </a:xfrm>
            <a:custGeom>
              <a:avLst/>
              <a:gdLst>
                <a:gd name="T0" fmla="*/ 104 w 207"/>
                <a:gd name="T1" fmla="*/ 226 h 226"/>
                <a:gd name="T2" fmla="*/ 0 w 207"/>
                <a:gd name="T3" fmla="*/ 123 h 226"/>
                <a:gd name="T4" fmla="*/ 102 w 207"/>
                <a:gd name="T5" fmla="*/ 20 h 226"/>
                <a:gd name="T6" fmla="*/ 104 w 207"/>
                <a:gd name="T7" fmla="*/ 20 h 226"/>
                <a:gd name="T8" fmla="*/ 104 w 207"/>
                <a:gd name="T9" fmla="*/ 22 h 226"/>
                <a:gd name="T10" fmla="*/ 104 w 207"/>
                <a:gd name="T11" fmla="*/ 121 h 226"/>
                <a:gd name="T12" fmla="*/ 188 w 207"/>
                <a:gd name="T13" fmla="*/ 67 h 226"/>
                <a:gd name="T14" fmla="*/ 189 w 207"/>
                <a:gd name="T15" fmla="*/ 66 h 226"/>
                <a:gd name="T16" fmla="*/ 191 w 207"/>
                <a:gd name="T17" fmla="*/ 67 h 226"/>
                <a:gd name="T18" fmla="*/ 207 w 207"/>
                <a:gd name="T19" fmla="*/ 123 h 226"/>
                <a:gd name="T20" fmla="*/ 104 w 207"/>
                <a:gd name="T21" fmla="*/ 226 h 226"/>
                <a:gd name="T22" fmla="*/ 100 w 207"/>
                <a:gd name="T23" fmla="*/ 24 h 226"/>
                <a:gd name="T24" fmla="*/ 5 w 207"/>
                <a:gd name="T25" fmla="*/ 123 h 226"/>
                <a:gd name="T26" fmla="*/ 104 w 207"/>
                <a:gd name="T27" fmla="*/ 221 h 226"/>
                <a:gd name="T28" fmla="*/ 202 w 207"/>
                <a:gd name="T29" fmla="*/ 123 h 226"/>
                <a:gd name="T30" fmla="*/ 188 w 207"/>
                <a:gd name="T31" fmla="*/ 72 h 226"/>
                <a:gd name="T32" fmla="*/ 103 w 207"/>
                <a:gd name="T33" fmla="*/ 128 h 226"/>
                <a:gd name="T34" fmla="*/ 101 w 207"/>
                <a:gd name="T35" fmla="*/ 128 h 226"/>
                <a:gd name="T36" fmla="*/ 100 w 207"/>
                <a:gd name="T37" fmla="*/ 126 h 226"/>
                <a:gd name="T38" fmla="*/ 100 w 207"/>
                <a:gd name="T39" fmla="*/ 24 h 226"/>
                <a:gd name="T40" fmla="*/ 117 w 207"/>
                <a:gd name="T41" fmla="*/ 102 h 226"/>
                <a:gd name="T42" fmla="*/ 115 w 207"/>
                <a:gd name="T43" fmla="*/ 102 h 226"/>
                <a:gd name="T44" fmla="*/ 114 w 207"/>
                <a:gd name="T45" fmla="*/ 100 h 226"/>
                <a:gd name="T46" fmla="*/ 114 w 207"/>
                <a:gd name="T47" fmla="*/ 2 h 226"/>
                <a:gd name="T48" fmla="*/ 115 w 207"/>
                <a:gd name="T49" fmla="*/ 0 h 226"/>
                <a:gd name="T50" fmla="*/ 117 w 207"/>
                <a:gd name="T51" fmla="*/ 0 h 226"/>
                <a:gd name="T52" fmla="*/ 200 w 207"/>
                <a:gd name="T53" fmla="*/ 45 h 226"/>
                <a:gd name="T54" fmla="*/ 201 w 207"/>
                <a:gd name="T55" fmla="*/ 47 h 226"/>
                <a:gd name="T56" fmla="*/ 200 w 207"/>
                <a:gd name="T57" fmla="*/ 48 h 226"/>
                <a:gd name="T58" fmla="*/ 118 w 207"/>
                <a:gd name="T59" fmla="*/ 102 h 226"/>
                <a:gd name="T60" fmla="*/ 117 w 207"/>
                <a:gd name="T61" fmla="*/ 102 h 226"/>
                <a:gd name="T62" fmla="*/ 119 w 207"/>
                <a:gd name="T63" fmla="*/ 4 h 226"/>
                <a:gd name="T64" fmla="*/ 119 w 207"/>
                <a:gd name="T65" fmla="*/ 96 h 226"/>
                <a:gd name="T66" fmla="*/ 195 w 207"/>
                <a:gd name="T67" fmla="*/ 46 h 226"/>
                <a:gd name="T68" fmla="*/ 119 w 207"/>
                <a:gd name="T69" fmla="*/ 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7" h="226">
                  <a:moveTo>
                    <a:pt x="104" y="226"/>
                  </a:moveTo>
                  <a:cubicBezTo>
                    <a:pt x="47" y="226"/>
                    <a:pt x="0" y="180"/>
                    <a:pt x="0" y="123"/>
                  </a:cubicBezTo>
                  <a:cubicBezTo>
                    <a:pt x="0" y="67"/>
                    <a:pt x="46" y="20"/>
                    <a:pt x="102" y="20"/>
                  </a:cubicBezTo>
                  <a:cubicBezTo>
                    <a:pt x="103" y="20"/>
                    <a:pt x="103" y="20"/>
                    <a:pt x="104" y="20"/>
                  </a:cubicBezTo>
                  <a:cubicBezTo>
                    <a:pt x="104" y="21"/>
                    <a:pt x="104" y="21"/>
                    <a:pt x="104" y="22"/>
                  </a:cubicBezTo>
                  <a:cubicBezTo>
                    <a:pt x="104" y="121"/>
                    <a:pt x="104" y="121"/>
                    <a:pt x="104" y="121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66"/>
                    <a:pt x="189" y="66"/>
                    <a:pt x="189" y="66"/>
                  </a:cubicBezTo>
                  <a:cubicBezTo>
                    <a:pt x="190" y="67"/>
                    <a:pt x="190" y="67"/>
                    <a:pt x="191" y="67"/>
                  </a:cubicBezTo>
                  <a:cubicBezTo>
                    <a:pt x="201" y="84"/>
                    <a:pt x="207" y="103"/>
                    <a:pt x="207" y="123"/>
                  </a:cubicBezTo>
                  <a:cubicBezTo>
                    <a:pt x="207" y="180"/>
                    <a:pt x="161" y="226"/>
                    <a:pt x="104" y="226"/>
                  </a:cubicBezTo>
                  <a:close/>
                  <a:moveTo>
                    <a:pt x="100" y="24"/>
                  </a:moveTo>
                  <a:cubicBezTo>
                    <a:pt x="47" y="26"/>
                    <a:pt x="5" y="70"/>
                    <a:pt x="5" y="123"/>
                  </a:cubicBezTo>
                  <a:cubicBezTo>
                    <a:pt x="5" y="177"/>
                    <a:pt x="49" y="221"/>
                    <a:pt x="104" y="221"/>
                  </a:cubicBezTo>
                  <a:cubicBezTo>
                    <a:pt x="158" y="221"/>
                    <a:pt x="202" y="177"/>
                    <a:pt x="202" y="123"/>
                  </a:cubicBezTo>
                  <a:cubicBezTo>
                    <a:pt x="202" y="105"/>
                    <a:pt x="197" y="87"/>
                    <a:pt x="188" y="72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2" y="128"/>
                    <a:pt x="101" y="128"/>
                  </a:cubicBezTo>
                  <a:cubicBezTo>
                    <a:pt x="100" y="127"/>
                    <a:pt x="100" y="127"/>
                    <a:pt x="100" y="126"/>
                  </a:cubicBezTo>
                  <a:lnTo>
                    <a:pt x="100" y="24"/>
                  </a:lnTo>
                  <a:close/>
                  <a:moveTo>
                    <a:pt x="117" y="102"/>
                  </a:moveTo>
                  <a:cubicBezTo>
                    <a:pt x="116" y="102"/>
                    <a:pt x="116" y="102"/>
                    <a:pt x="115" y="102"/>
                  </a:cubicBezTo>
                  <a:cubicBezTo>
                    <a:pt x="115" y="102"/>
                    <a:pt x="114" y="101"/>
                    <a:pt x="114" y="10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1"/>
                    <a:pt x="114" y="1"/>
                    <a:pt x="115" y="0"/>
                  </a:cubicBezTo>
                  <a:cubicBezTo>
                    <a:pt x="115" y="0"/>
                    <a:pt x="116" y="0"/>
                    <a:pt x="117" y="0"/>
                  </a:cubicBezTo>
                  <a:cubicBezTo>
                    <a:pt x="150" y="0"/>
                    <a:pt x="181" y="17"/>
                    <a:pt x="200" y="45"/>
                  </a:cubicBezTo>
                  <a:cubicBezTo>
                    <a:pt x="201" y="45"/>
                    <a:pt x="201" y="46"/>
                    <a:pt x="201" y="47"/>
                  </a:cubicBezTo>
                  <a:cubicBezTo>
                    <a:pt x="200" y="47"/>
                    <a:pt x="200" y="48"/>
                    <a:pt x="200" y="48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7" y="102"/>
                    <a:pt x="117" y="102"/>
                    <a:pt x="117" y="102"/>
                  </a:cubicBezTo>
                  <a:close/>
                  <a:moveTo>
                    <a:pt x="119" y="4"/>
                  </a:moveTo>
                  <a:cubicBezTo>
                    <a:pt x="119" y="96"/>
                    <a:pt x="119" y="96"/>
                    <a:pt x="119" y="96"/>
                  </a:cubicBezTo>
                  <a:cubicBezTo>
                    <a:pt x="195" y="46"/>
                    <a:pt x="195" y="46"/>
                    <a:pt x="195" y="46"/>
                  </a:cubicBezTo>
                  <a:cubicBezTo>
                    <a:pt x="177" y="21"/>
                    <a:pt x="149" y="6"/>
                    <a:pt x="119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49" name="Rounded Rectangle 26">
            <a:extLst>
              <a:ext uri="{FF2B5EF4-FFF2-40B4-BE49-F238E27FC236}">
                <a16:creationId xmlns:a16="http://schemas.microsoft.com/office/drawing/2014/main" id="{7D2FCCDC-8715-44EE-A237-90210363EF68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0" name="Text Placeholder 2" title="Les services proposés">
            <a:extLst>
              <a:ext uri="{FF2B5EF4-FFF2-40B4-BE49-F238E27FC236}">
                <a16:creationId xmlns:a16="http://schemas.microsoft.com/office/drawing/2014/main" id="{25083613-4915-4E46-8428-3474EAEC6F48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1001835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2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2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36" dur="9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37" dur="9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9" grpId="0"/>
          <p:bldP spid="10" grpId="0"/>
          <p:bldP spid="42" grpId="0" animBg="1"/>
          <p:bldP spid="43" grpId="0"/>
          <p:bldP spid="45" grpId="0"/>
          <p:bldP spid="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9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9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9" grpId="0"/>
          <p:bldP spid="10" grpId="0"/>
          <p:bldP spid="42" grpId="0" animBg="1"/>
          <p:bldP spid="43" grpId="0"/>
          <p:bldP spid="45" grpId="0"/>
          <p:bldP spid="4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ounded Rectangle 42"/>
          <p:cNvSpPr/>
          <p:nvPr/>
        </p:nvSpPr>
        <p:spPr>
          <a:xfrm>
            <a:off x="4707000" y="2325535"/>
            <a:ext cx="2848563" cy="2848563"/>
          </a:xfrm>
          <a:prstGeom prst="roundRect">
            <a:avLst/>
          </a:prstGeom>
          <a:solidFill>
            <a:srgbClr val="1D6E9B"/>
          </a:solidFill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Une </a:t>
            </a:r>
            <a:r>
              <a:rPr lang="en-US" dirty="0" err="1"/>
              <a:t>approche</a:t>
            </a:r>
            <a:r>
              <a:rPr lang="en-US" dirty="0"/>
              <a:t> à deux </a:t>
            </a:r>
            <a:r>
              <a:rPr lang="en-US" dirty="0" err="1"/>
              <a:t>niveaux</a:t>
            </a:r>
            <a:endParaRPr lang="en-US" dirty="0"/>
          </a:p>
        </p:txBody>
      </p:sp>
      <p:sp>
        <p:nvSpPr>
          <p:cNvPr id="46" name="Oval 12"/>
          <p:cNvSpPr>
            <a:spLocks noChangeArrowheads="1"/>
          </p:cNvSpPr>
          <p:nvPr/>
        </p:nvSpPr>
        <p:spPr bwMode="auto">
          <a:xfrm>
            <a:off x="3101710" y="3489344"/>
            <a:ext cx="791464" cy="791464"/>
          </a:xfrm>
          <a:prstGeom prst="ellipse">
            <a:avLst/>
          </a:prstGeom>
          <a:solidFill>
            <a:srgbClr val="1D6E9B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3893174" y="3886123"/>
            <a:ext cx="416197" cy="0"/>
          </a:xfrm>
          <a:prstGeom prst="line">
            <a:avLst/>
          </a:prstGeom>
          <a:ln w="6350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724971" y="3421188"/>
            <a:ext cx="2402707" cy="1422954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2133" dirty="0"/>
              <a:t>Une gestion des </a:t>
            </a:r>
            <a:r>
              <a:rPr lang="en-US" sz="2133" dirty="0" err="1"/>
              <a:t>sondages</a:t>
            </a:r>
            <a:endParaRPr lang="en-US" sz="2133" dirty="0"/>
          </a:p>
          <a:p>
            <a:pPr>
              <a:lnSpc>
                <a:spcPct val="89000"/>
              </a:lnSpc>
            </a:pPr>
            <a:r>
              <a:rPr lang="en-US" sz="1467" dirty="0"/>
              <a:t>Pour </a:t>
            </a:r>
            <a:r>
              <a:rPr lang="en-US" sz="1467" dirty="0" err="1"/>
              <a:t>vos</a:t>
            </a:r>
            <a:r>
              <a:rPr lang="en-US" sz="1467" dirty="0"/>
              <a:t> </a:t>
            </a:r>
            <a:r>
              <a:rPr lang="en-US" sz="1467" dirty="0" err="1"/>
              <a:t>administrateurs</a:t>
            </a:r>
            <a:endParaRPr lang="en-US" sz="1467" dirty="0"/>
          </a:p>
          <a:p>
            <a:pPr algn="r">
              <a:lnSpc>
                <a:spcPct val="89000"/>
              </a:lnSpc>
            </a:pPr>
            <a:endParaRPr lang="en-US" sz="2133" dirty="0"/>
          </a:p>
        </p:txBody>
      </p:sp>
      <p:cxnSp>
        <p:nvCxnSpPr>
          <p:cNvPr id="51" name="Straight Connector 50"/>
          <p:cNvCxnSpPr/>
          <p:nvPr/>
        </p:nvCxnSpPr>
        <p:spPr>
          <a:xfrm flipH="1">
            <a:off x="7883462" y="2936284"/>
            <a:ext cx="764659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12"/>
          <p:cNvSpPr>
            <a:spLocks noChangeArrowheads="1"/>
          </p:cNvSpPr>
          <p:nvPr/>
        </p:nvSpPr>
        <p:spPr bwMode="auto">
          <a:xfrm>
            <a:off x="8287768" y="2531367"/>
            <a:ext cx="791464" cy="791464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57" name="Rectangle 56"/>
          <p:cNvSpPr/>
          <p:nvPr/>
        </p:nvSpPr>
        <p:spPr>
          <a:xfrm>
            <a:off x="9072559" y="2427342"/>
            <a:ext cx="2438400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endParaRPr lang="en-US" sz="1467" dirty="0"/>
          </a:p>
        </p:txBody>
      </p:sp>
      <p:sp>
        <p:nvSpPr>
          <p:cNvPr id="69" name="Freeform 26">
            <a:extLst>
              <a:ext uri="{FF2B5EF4-FFF2-40B4-BE49-F238E27FC236}">
                <a16:creationId xmlns:a16="http://schemas.microsoft.com/office/drawing/2014/main" id="{E0145423-CEBF-45AD-82F1-E1836A594F41}"/>
              </a:ext>
            </a:extLst>
          </p:cNvPr>
          <p:cNvSpPr>
            <a:spLocks noEditPoints="1"/>
          </p:cNvSpPr>
          <p:nvPr/>
        </p:nvSpPr>
        <p:spPr bwMode="auto">
          <a:xfrm>
            <a:off x="3244688" y="3639529"/>
            <a:ext cx="503767" cy="493187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42" name="Rounded Rectangle 41"/>
          <p:cNvSpPr/>
          <p:nvPr/>
        </p:nvSpPr>
        <p:spPr>
          <a:xfrm>
            <a:off x="4736421" y="1683902"/>
            <a:ext cx="2848563" cy="2848563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  <a:scene3d>
            <a:camera prst="perspectiveRelaxed" fov="2400000">
              <a:rot lat="19626000" lon="960000" rev="19092000"/>
            </a:camera>
            <a:lightRig rig="threePt" dir="t"/>
          </a:scene3d>
          <a:sp3d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105E0-77C8-44E9-8BC8-95B2C472B589}"/>
              </a:ext>
            </a:extLst>
          </p:cNvPr>
          <p:cNvSpPr/>
          <p:nvPr/>
        </p:nvSpPr>
        <p:spPr>
          <a:xfrm>
            <a:off x="9317606" y="2325535"/>
            <a:ext cx="2457529" cy="974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130" dirty="0"/>
              <a:t>Un sondage sur</a:t>
            </a:r>
          </a:p>
          <a:p>
            <a:r>
              <a:rPr lang="fr-FR" sz="2130" dirty="0"/>
              <a:t>tablette</a:t>
            </a:r>
          </a:p>
          <a:p>
            <a:r>
              <a:rPr lang="fr-FR" sz="1470" dirty="0"/>
              <a:t>Pour vos clients</a:t>
            </a:r>
          </a:p>
        </p:txBody>
      </p:sp>
      <p:sp>
        <p:nvSpPr>
          <p:cNvPr id="72" name="Freeform 17">
            <a:extLst>
              <a:ext uri="{FF2B5EF4-FFF2-40B4-BE49-F238E27FC236}">
                <a16:creationId xmlns:a16="http://schemas.microsoft.com/office/drawing/2014/main" id="{F8C9379F-0EAE-4651-B2C5-BAEC1C187A4C}"/>
              </a:ext>
            </a:extLst>
          </p:cNvPr>
          <p:cNvSpPr>
            <a:spLocks noEditPoints="1"/>
          </p:cNvSpPr>
          <p:nvPr/>
        </p:nvSpPr>
        <p:spPr bwMode="auto">
          <a:xfrm>
            <a:off x="8471728" y="2600145"/>
            <a:ext cx="541989" cy="629729"/>
          </a:xfrm>
          <a:custGeom>
            <a:avLst/>
            <a:gdLst>
              <a:gd name="T0" fmla="*/ 407 w 413"/>
              <a:gd name="T1" fmla="*/ 364 h 480"/>
              <a:gd name="T2" fmla="*/ 394 w 413"/>
              <a:gd name="T3" fmla="*/ 296 h 480"/>
              <a:gd name="T4" fmla="*/ 353 w 413"/>
              <a:gd name="T5" fmla="*/ 233 h 480"/>
              <a:gd name="T6" fmla="*/ 344 w 413"/>
              <a:gd name="T7" fmla="*/ 29 h 480"/>
              <a:gd name="T8" fmla="*/ 28 w 413"/>
              <a:gd name="T9" fmla="*/ 0 h 480"/>
              <a:gd name="T10" fmla="*/ 0 w 413"/>
              <a:gd name="T11" fmla="*/ 441 h 480"/>
              <a:gd name="T12" fmla="*/ 294 w 413"/>
              <a:gd name="T13" fmla="*/ 469 h 480"/>
              <a:gd name="T14" fmla="*/ 303 w 413"/>
              <a:gd name="T15" fmla="*/ 480 h 480"/>
              <a:gd name="T16" fmla="*/ 307 w 413"/>
              <a:gd name="T17" fmla="*/ 474 h 480"/>
              <a:gd name="T18" fmla="*/ 196 w 413"/>
              <a:gd name="T19" fmla="*/ 367 h 480"/>
              <a:gd name="T20" fmla="*/ 174 w 413"/>
              <a:gd name="T21" fmla="*/ 331 h 480"/>
              <a:gd name="T22" fmla="*/ 195 w 413"/>
              <a:gd name="T23" fmla="*/ 334 h 480"/>
              <a:gd name="T24" fmla="*/ 239 w 413"/>
              <a:gd name="T25" fmla="*/ 363 h 480"/>
              <a:gd name="T26" fmla="*/ 247 w 413"/>
              <a:gd name="T27" fmla="*/ 339 h 480"/>
              <a:gd name="T28" fmla="*/ 195 w 413"/>
              <a:gd name="T29" fmla="*/ 189 h 480"/>
              <a:gd name="T30" fmla="*/ 217 w 413"/>
              <a:gd name="T31" fmla="*/ 201 h 480"/>
              <a:gd name="T32" fmla="*/ 251 w 413"/>
              <a:gd name="T33" fmla="*/ 274 h 480"/>
              <a:gd name="T34" fmla="*/ 260 w 413"/>
              <a:gd name="T35" fmla="*/ 271 h 480"/>
              <a:gd name="T36" fmla="*/ 292 w 413"/>
              <a:gd name="T37" fmla="*/ 259 h 480"/>
              <a:gd name="T38" fmla="*/ 315 w 413"/>
              <a:gd name="T39" fmla="*/ 246 h 480"/>
              <a:gd name="T40" fmla="*/ 335 w 413"/>
              <a:gd name="T41" fmla="*/ 252 h 480"/>
              <a:gd name="T42" fmla="*/ 353 w 413"/>
              <a:gd name="T43" fmla="*/ 243 h 480"/>
              <a:gd name="T44" fmla="*/ 385 w 413"/>
              <a:gd name="T45" fmla="*/ 298 h 480"/>
              <a:gd name="T46" fmla="*/ 398 w 413"/>
              <a:gd name="T47" fmla="*/ 363 h 480"/>
              <a:gd name="T48" fmla="*/ 410 w 413"/>
              <a:gd name="T49" fmla="*/ 419 h 480"/>
              <a:gd name="T50" fmla="*/ 302 w 413"/>
              <a:gd name="T51" fmla="*/ 240 h 480"/>
              <a:gd name="T52" fmla="*/ 260 w 413"/>
              <a:gd name="T53" fmla="*/ 254 h 480"/>
              <a:gd name="T54" fmla="*/ 226 w 413"/>
              <a:gd name="T55" fmla="*/ 198 h 480"/>
              <a:gd name="T56" fmla="*/ 191 w 413"/>
              <a:gd name="T57" fmla="*/ 180 h 480"/>
              <a:gd name="T58" fmla="*/ 238 w 413"/>
              <a:gd name="T59" fmla="*/ 342 h 480"/>
              <a:gd name="T60" fmla="*/ 201 w 413"/>
              <a:gd name="T61" fmla="*/ 326 h 480"/>
              <a:gd name="T62" fmla="*/ 166 w 413"/>
              <a:gd name="T63" fmla="*/ 325 h 480"/>
              <a:gd name="T64" fmla="*/ 190 w 413"/>
              <a:gd name="T65" fmla="*/ 374 h 480"/>
              <a:gd name="T66" fmla="*/ 42 w 413"/>
              <a:gd name="T67" fmla="*/ 378 h 480"/>
              <a:gd name="T68" fmla="*/ 302 w 413"/>
              <a:gd name="T69" fmla="*/ 45 h 480"/>
              <a:gd name="T70" fmla="*/ 335 w 413"/>
              <a:gd name="T71" fmla="*/ 240 h 480"/>
              <a:gd name="T72" fmla="*/ 314 w 413"/>
              <a:gd name="T73" fmla="*/ 237 h 480"/>
              <a:gd name="T74" fmla="*/ 312 w 413"/>
              <a:gd name="T75" fmla="*/ 41 h 480"/>
              <a:gd name="T76" fmla="*/ 37 w 413"/>
              <a:gd name="T77" fmla="*/ 36 h 480"/>
              <a:gd name="T78" fmla="*/ 32 w 413"/>
              <a:gd name="T79" fmla="*/ 383 h 480"/>
              <a:gd name="T80" fmla="*/ 206 w 413"/>
              <a:gd name="T81" fmla="*/ 388 h 480"/>
              <a:gd name="T82" fmla="*/ 288 w 413"/>
              <a:gd name="T83" fmla="*/ 459 h 480"/>
              <a:gd name="T84" fmla="*/ 9 w 413"/>
              <a:gd name="T85" fmla="*/ 441 h 480"/>
              <a:gd name="T86" fmla="*/ 28 w 413"/>
              <a:gd name="T87" fmla="*/ 10 h 480"/>
              <a:gd name="T88" fmla="*/ 335 w 413"/>
              <a:gd name="T89" fmla="*/ 29 h 480"/>
              <a:gd name="T90" fmla="*/ 172 w 413"/>
              <a:gd name="T91" fmla="*/ 449 h 480"/>
              <a:gd name="T92" fmla="*/ 172 w 413"/>
              <a:gd name="T93" fmla="*/ 399 h 480"/>
              <a:gd name="T94" fmla="*/ 172 w 413"/>
              <a:gd name="T95" fmla="*/ 449 h 480"/>
              <a:gd name="T96" fmla="*/ 189 w 413"/>
              <a:gd name="T97" fmla="*/ 423 h 480"/>
              <a:gd name="T98" fmla="*/ 157 w 413"/>
              <a:gd name="T99" fmla="*/ 423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13" h="480">
                <a:moveTo>
                  <a:pt x="412" y="412"/>
                </a:moveTo>
                <a:cubicBezTo>
                  <a:pt x="405" y="398"/>
                  <a:pt x="406" y="380"/>
                  <a:pt x="407" y="364"/>
                </a:cubicBezTo>
                <a:cubicBezTo>
                  <a:pt x="408" y="351"/>
                  <a:pt x="409" y="341"/>
                  <a:pt x="405" y="333"/>
                </a:cubicBezTo>
                <a:cubicBezTo>
                  <a:pt x="402" y="327"/>
                  <a:pt x="398" y="311"/>
                  <a:pt x="394" y="296"/>
                </a:cubicBezTo>
                <a:cubicBezTo>
                  <a:pt x="390" y="279"/>
                  <a:pt x="386" y="263"/>
                  <a:pt x="382" y="255"/>
                </a:cubicBezTo>
                <a:cubicBezTo>
                  <a:pt x="375" y="241"/>
                  <a:pt x="365" y="233"/>
                  <a:pt x="353" y="233"/>
                </a:cubicBezTo>
                <a:cubicBezTo>
                  <a:pt x="350" y="233"/>
                  <a:pt x="347" y="234"/>
                  <a:pt x="344" y="234"/>
                </a:cubicBezTo>
                <a:cubicBezTo>
                  <a:pt x="344" y="29"/>
                  <a:pt x="344" y="29"/>
                  <a:pt x="344" y="29"/>
                </a:cubicBezTo>
                <a:cubicBezTo>
                  <a:pt x="344" y="12"/>
                  <a:pt x="330" y="0"/>
                  <a:pt x="316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14" y="0"/>
                  <a:pt x="0" y="12"/>
                  <a:pt x="0" y="29"/>
                </a:cubicBezTo>
                <a:cubicBezTo>
                  <a:pt x="0" y="441"/>
                  <a:pt x="0" y="441"/>
                  <a:pt x="0" y="441"/>
                </a:cubicBezTo>
                <a:cubicBezTo>
                  <a:pt x="0" y="457"/>
                  <a:pt x="14" y="469"/>
                  <a:pt x="28" y="469"/>
                </a:cubicBezTo>
                <a:cubicBezTo>
                  <a:pt x="294" y="469"/>
                  <a:pt x="294" y="469"/>
                  <a:pt x="294" y="469"/>
                </a:cubicBezTo>
                <a:cubicBezTo>
                  <a:pt x="295" y="472"/>
                  <a:pt x="297" y="475"/>
                  <a:pt x="298" y="478"/>
                </a:cubicBezTo>
                <a:cubicBezTo>
                  <a:pt x="299" y="479"/>
                  <a:pt x="301" y="480"/>
                  <a:pt x="303" y="480"/>
                </a:cubicBezTo>
                <a:cubicBezTo>
                  <a:pt x="303" y="480"/>
                  <a:pt x="304" y="480"/>
                  <a:pt x="305" y="480"/>
                </a:cubicBezTo>
                <a:cubicBezTo>
                  <a:pt x="307" y="479"/>
                  <a:pt x="308" y="476"/>
                  <a:pt x="307" y="474"/>
                </a:cubicBezTo>
                <a:cubicBezTo>
                  <a:pt x="294" y="446"/>
                  <a:pt x="273" y="422"/>
                  <a:pt x="259" y="416"/>
                </a:cubicBezTo>
                <a:cubicBezTo>
                  <a:pt x="251" y="414"/>
                  <a:pt x="217" y="385"/>
                  <a:pt x="196" y="367"/>
                </a:cubicBezTo>
                <a:cubicBezTo>
                  <a:pt x="187" y="359"/>
                  <a:pt x="179" y="352"/>
                  <a:pt x="175" y="349"/>
                </a:cubicBezTo>
                <a:cubicBezTo>
                  <a:pt x="168" y="344"/>
                  <a:pt x="170" y="335"/>
                  <a:pt x="174" y="331"/>
                </a:cubicBezTo>
                <a:cubicBezTo>
                  <a:pt x="175" y="329"/>
                  <a:pt x="181" y="323"/>
                  <a:pt x="188" y="328"/>
                </a:cubicBezTo>
                <a:cubicBezTo>
                  <a:pt x="190" y="329"/>
                  <a:pt x="192" y="331"/>
                  <a:pt x="195" y="334"/>
                </a:cubicBezTo>
                <a:cubicBezTo>
                  <a:pt x="206" y="342"/>
                  <a:pt x="222" y="354"/>
                  <a:pt x="231" y="361"/>
                </a:cubicBezTo>
                <a:cubicBezTo>
                  <a:pt x="234" y="364"/>
                  <a:pt x="238" y="364"/>
                  <a:pt x="239" y="363"/>
                </a:cubicBezTo>
                <a:cubicBezTo>
                  <a:pt x="245" y="361"/>
                  <a:pt x="247" y="350"/>
                  <a:pt x="247" y="341"/>
                </a:cubicBezTo>
                <a:cubicBezTo>
                  <a:pt x="247" y="340"/>
                  <a:pt x="247" y="339"/>
                  <a:pt x="247" y="339"/>
                </a:cubicBezTo>
                <a:cubicBezTo>
                  <a:pt x="188" y="215"/>
                  <a:pt x="188" y="215"/>
                  <a:pt x="188" y="215"/>
                </a:cubicBezTo>
                <a:cubicBezTo>
                  <a:pt x="183" y="205"/>
                  <a:pt x="186" y="193"/>
                  <a:pt x="195" y="189"/>
                </a:cubicBezTo>
                <a:cubicBezTo>
                  <a:pt x="199" y="187"/>
                  <a:pt x="203" y="187"/>
                  <a:pt x="208" y="189"/>
                </a:cubicBezTo>
                <a:cubicBezTo>
                  <a:pt x="212" y="191"/>
                  <a:pt x="215" y="195"/>
                  <a:pt x="217" y="201"/>
                </a:cubicBezTo>
                <a:cubicBezTo>
                  <a:pt x="217" y="201"/>
                  <a:pt x="217" y="201"/>
                  <a:pt x="217" y="202"/>
                </a:cubicBezTo>
                <a:cubicBezTo>
                  <a:pt x="251" y="274"/>
                  <a:pt x="251" y="274"/>
                  <a:pt x="251" y="274"/>
                </a:cubicBezTo>
                <a:cubicBezTo>
                  <a:pt x="252" y="276"/>
                  <a:pt x="255" y="277"/>
                  <a:pt x="257" y="276"/>
                </a:cubicBezTo>
                <a:cubicBezTo>
                  <a:pt x="259" y="276"/>
                  <a:pt x="260" y="274"/>
                  <a:pt x="260" y="271"/>
                </a:cubicBezTo>
                <a:cubicBezTo>
                  <a:pt x="260" y="267"/>
                  <a:pt x="261" y="264"/>
                  <a:pt x="265" y="261"/>
                </a:cubicBezTo>
                <a:cubicBezTo>
                  <a:pt x="272" y="257"/>
                  <a:pt x="284" y="256"/>
                  <a:pt x="292" y="259"/>
                </a:cubicBezTo>
                <a:cubicBezTo>
                  <a:pt x="294" y="260"/>
                  <a:pt x="297" y="259"/>
                  <a:pt x="298" y="257"/>
                </a:cubicBezTo>
                <a:cubicBezTo>
                  <a:pt x="301" y="250"/>
                  <a:pt x="309" y="247"/>
                  <a:pt x="315" y="246"/>
                </a:cubicBezTo>
                <a:cubicBezTo>
                  <a:pt x="322" y="245"/>
                  <a:pt x="328" y="247"/>
                  <a:pt x="331" y="251"/>
                </a:cubicBezTo>
                <a:cubicBezTo>
                  <a:pt x="332" y="252"/>
                  <a:pt x="334" y="253"/>
                  <a:pt x="335" y="252"/>
                </a:cubicBezTo>
                <a:cubicBezTo>
                  <a:pt x="337" y="252"/>
                  <a:pt x="338" y="251"/>
                  <a:pt x="339" y="250"/>
                </a:cubicBezTo>
                <a:cubicBezTo>
                  <a:pt x="341" y="245"/>
                  <a:pt x="347" y="242"/>
                  <a:pt x="353" y="243"/>
                </a:cubicBezTo>
                <a:cubicBezTo>
                  <a:pt x="358" y="243"/>
                  <a:pt x="367" y="245"/>
                  <a:pt x="373" y="259"/>
                </a:cubicBezTo>
                <a:cubicBezTo>
                  <a:pt x="377" y="266"/>
                  <a:pt x="381" y="283"/>
                  <a:pt x="385" y="298"/>
                </a:cubicBezTo>
                <a:cubicBezTo>
                  <a:pt x="389" y="315"/>
                  <a:pt x="393" y="330"/>
                  <a:pt x="397" y="337"/>
                </a:cubicBezTo>
                <a:cubicBezTo>
                  <a:pt x="399" y="342"/>
                  <a:pt x="398" y="353"/>
                  <a:pt x="398" y="363"/>
                </a:cubicBezTo>
                <a:cubicBezTo>
                  <a:pt x="397" y="379"/>
                  <a:pt x="396" y="399"/>
                  <a:pt x="404" y="416"/>
                </a:cubicBezTo>
                <a:cubicBezTo>
                  <a:pt x="405" y="419"/>
                  <a:pt x="408" y="420"/>
                  <a:pt x="410" y="419"/>
                </a:cubicBezTo>
                <a:cubicBezTo>
                  <a:pt x="412" y="417"/>
                  <a:pt x="413" y="415"/>
                  <a:pt x="412" y="412"/>
                </a:cubicBezTo>
                <a:close/>
                <a:moveTo>
                  <a:pt x="302" y="240"/>
                </a:moveTo>
                <a:cubicBezTo>
                  <a:pt x="298" y="243"/>
                  <a:pt x="294" y="246"/>
                  <a:pt x="292" y="249"/>
                </a:cubicBezTo>
                <a:cubicBezTo>
                  <a:pt x="281" y="246"/>
                  <a:pt x="268" y="248"/>
                  <a:pt x="260" y="254"/>
                </a:cubicBezTo>
                <a:cubicBezTo>
                  <a:pt x="258" y="255"/>
                  <a:pt x="256" y="257"/>
                  <a:pt x="254" y="259"/>
                </a:cubicBezTo>
                <a:cubicBezTo>
                  <a:pt x="226" y="198"/>
                  <a:pt x="226" y="198"/>
                  <a:pt x="226" y="198"/>
                </a:cubicBezTo>
                <a:cubicBezTo>
                  <a:pt x="224" y="190"/>
                  <a:pt x="218" y="184"/>
                  <a:pt x="212" y="181"/>
                </a:cubicBezTo>
                <a:cubicBezTo>
                  <a:pt x="205" y="177"/>
                  <a:pt x="197" y="177"/>
                  <a:pt x="191" y="180"/>
                </a:cubicBezTo>
                <a:cubicBezTo>
                  <a:pt x="178" y="187"/>
                  <a:pt x="173" y="204"/>
                  <a:pt x="180" y="219"/>
                </a:cubicBezTo>
                <a:cubicBezTo>
                  <a:pt x="238" y="342"/>
                  <a:pt x="238" y="342"/>
                  <a:pt x="238" y="342"/>
                </a:cubicBezTo>
                <a:cubicBezTo>
                  <a:pt x="237" y="346"/>
                  <a:pt x="237" y="351"/>
                  <a:pt x="236" y="353"/>
                </a:cubicBezTo>
                <a:cubicBezTo>
                  <a:pt x="227" y="345"/>
                  <a:pt x="212" y="334"/>
                  <a:pt x="201" y="326"/>
                </a:cubicBezTo>
                <a:cubicBezTo>
                  <a:pt x="198" y="324"/>
                  <a:pt x="195" y="322"/>
                  <a:pt x="193" y="320"/>
                </a:cubicBezTo>
                <a:cubicBezTo>
                  <a:pt x="184" y="314"/>
                  <a:pt x="173" y="316"/>
                  <a:pt x="166" y="325"/>
                </a:cubicBezTo>
                <a:cubicBezTo>
                  <a:pt x="160" y="334"/>
                  <a:pt x="158" y="348"/>
                  <a:pt x="169" y="357"/>
                </a:cubicBezTo>
                <a:cubicBezTo>
                  <a:pt x="173" y="360"/>
                  <a:pt x="181" y="366"/>
                  <a:pt x="190" y="374"/>
                </a:cubicBezTo>
                <a:cubicBezTo>
                  <a:pt x="192" y="376"/>
                  <a:pt x="193" y="377"/>
                  <a:pt x="195" y="378"/>
                </a:cubicBezTo>
                <a:cubicBezTo>
                  <a:pt x="42" y="378"/>
                  <a:pt x="42" y="378"/>
                  <a:pt x="42" y="378"/>
                </a:cubicBezTo>
                <a:cubicBezTo>
                  <a:pt x="42" y="45"/>
                  <a:pt x="42" y="45"/>
                  <a:pt x="42" y="45"/>
                </a:cubicBezTo>
                <a:cubicBezTo>
                  <a:pt x="302" y="45"/>
                  <a:pt x="302" y="45"/>
                  <a:pt x="302" y="45"/>
                </a:cubicBezTo>
                <a:lnTo>
                  <a:pt x="302" y="240"/>
                </a:lnTo>
                <a:close/>
                <a:moveTo>
                  <a:pt x="335" y="240"/>
                </a:moveTo>
                <a:cubicBezTo>
                  <a:pt x="335" y="240"/>
                  <a:pt x="334" y="241"/>
                  <a:pt x="334" y="241"/>
                </a:cubicBezTo>
                <a:cubicBezTo>
                  <a:pt x="329" y="237"/>
                  <a:pt x="322" y="236"/>
                  <a:pt x="314" y="237"/>
                </a:cubicBezTo>
                <a:cubicBezTo>
                  <a:pt x="313" y="237"/>
                  <a:pt x="313" y="237"/>
                  <a:pt x="312" y="237"/>
                </a:cubicBezTo>
                <a:cubicBezTo>
                  <a:pt x="312" y="41"/>
                  <a:pt x="312" y="41"/>
                  <a:pt x="312" y="41"/>
                </a:cubicBezTo>
                <a:cubicBezTo>
                  <a:pt x="312" y="38"/>
                  <a:pt x="309" y="36"/>
                  <a:pt x="307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4" y="36"/>
                  <a:pt x="32" y="38"/>
                  <a:pt x="32" y="41"/>
                </a:cubicBezTo>
                <a:cubicBezTo>
                  <a:pt x="32" y="383"/>
                  <a:pt x="32" y="383"/>
                  <a:pt x="32" y="383"/>
                </a:cubicBezTo>
                <a:cubicBezTo>
                  <a:pt x="32" y="386"/>
                  <a:pt x="34" y="388"/>
                  <a:pt x="37" y="388"/>
                </a:cubicBezTo>
                <a:cubicBezTo>
                  <a:pt x="206" y="388"/>
                  <a:pt x="206" y="388"/>
                  <a:pt x="206" y="388"/>
                </a:cubicBezTo>
                <a:cubicBezTo>
                  <a:pt x="229" y="408"/>
                  <a:pt x="248" y="423"/>
                  <a:pt x="255" y="425"/>
                </a:cubicBezTo>
                <a:cubicBezTo>
                  <a:pt x="263" y="428"/>
                  <a:pt x="277" y="441"/>
                  <a:pt x="288" y="459"/>
                </a:cubicBezTo>
                <a:cubicBezTo>
                  <a:pt x="28" y="459"/>
                  <a:pt x="28" y="459"/>
                  <a:pt x="28" y="459"/>
                </a:cubicBezTo>
                <a:cubicBezTo>
                  <a:pt x="19" y="459"/>
                  <a:pt x="9" y="452"/>
                  <a:pt x="9" y="441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17"/>
                  <a:pt x="19" y="10"/>
                  <a:pt x="28" y="10"/>
                </a:cubicBezTo>
                <a:cubicBezTo>
                  <a:pt x="316" y="10"/>
                  <a:pt x="316" y="10"/>
                  <a:pt x="316" y="10"/>
                </a:cubicBezTo>
                <a:cubicBezTo>
                  <a:pt x="325" y="10"/>
                  <a:pt x="335" y="17"/>
                  <a:pt x="335" y="29"/>
                </a:cubicBezTo>
                <a:lnTo>
                  <a:pt x="335" y="240"/>
                </a:lnTo>
                <a:close/>
                <a:moveTo>
                  <a:pt x="172" y="449"/>
                </a:moveTo>
                <a:cubicBezTo>
                  <a:pt x="186" y="449"/>
                  <a:pt x="198" y="438"/>
                  <a:pt x="198" y="423"/>
                </a:cubicBezTo>
                <a:cubicBezTo>
                  <a:pt x="198" y="410"/>
                  <a:pt x="186" y="399"/>
                  <a:pt x="172" y="399"/>
                </a:cubicBezTo>
                <a:cubicBezTo>
                  <a:pt x="157" y="399"/>
                  <a:pt x="148" y="411"/>
                  <a:pt x="148" y="423"/>
                </a:cubicBezTo>
                <a:cubicBezTo>
                  <a:pt x="148" y="438"/>
                  <a:pt x="158" y="449"/>
                  <a:pt x="172" y="449"/>
                </a:cubicBezTo>
                <a:close/>
                <a:moveTo>
                  <a:pt x="172" y="408"/>
                </a:moveTo>
                <a:cubicBezTo>
                  <a:pt x="181" y="408"/>
                  <a:pt x="189" y="416"/>
                  <a:pt x="189" y="423"/>
                </a:cubicBezTo>
                <a:cubicBezTo>
                  <a:pt x="189" y="432"/>
                  <a:pt x="181" y="440"/>
                  <a:pt x="172" y="440"/>
                </a:cubicBezTo>
                <a:cubicBezTo>
                  <a:pt x="162" y="440"/>
                  <a:pt x="157" y="431"/>
                  <a:pt x="157" y="423"/>
                </a:cubicBezTo>
                <a:cubicBezTo>
                  <a:pt x="157" y="416"/>
                  <a:pt x="163" y="408"/>
                  <a:pt x="172" y="4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3" name="Group 65">
            <a:extLst>
              <a:ext uri="{FF2B5EF4-FFF2-40B4-BE49-F238E27FC236}">
                <a16:creationId xmlns:a16="http://schemas.microsoft.com/office/drawing/2014/main" id="{A5C59538-5D3F-491B-90DD-5F5063A5F04C}"/>
              </a:ext>
            </a:extLst>
          </p:cNvPr>
          <p:cNvGrpSpPr/>
          <p:nvPr/>
        </p:nvGrpSpPr>
        <p:grpSpPr>
          <a:xfrm rot="2153877">
            <a:off x="5577524" y="2391270"/>
            <a:ext cx="1107514" cy="1433824"/>
            <a:chOff x="2832100" y="2760663"/>
            <a:chExt cx="260350" cy="423863"/>
          </a:xfrm>
        </p:grpSpPr>
        <p:sp>
          <p:nvSpPr>
            <p:cNvPr id="74" name="Freeform 44">
              <a:extLst>
                <a:ext uri="{FF2B5EF4-FFF2-40B4-BE49-F238E27FC236}">
                  <a16:creationId xmlns:a16="http://schemas.microsoft.com/office/drawing/2014/main" id="{726E4A27-8FFE-4FBF-89D6-4BC151ABE9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8775" y="3095625"/>
              <a:ext cx="123825" cy="38100"/>
            </a:xfrm>
            <a:custGeom>
              <a:avLst/>
              <a:gdLst>
                <a:gd name="T0" fmla="*/ 62 w 73"/>
                <a:gd name="T1" fmla="*/ 22 h 22"/>
                <a:gd name="T2" fmla="*/ 12 w 73"/>
                <a:gd name="T3" fmla="*/ 22 h 22"/>
                <a:gd name="T4" fmla="*/ 0 w 73"/>
                <a:gd name="T5" fmla="*/ 11 h 22"/>
                <a:gd name="T6" fmla="*/ 12 w 73"/>
                <a:gd name="T7" fmla="*/ 0 h 22"/>
                <a:gd name="T8" fmla="*/ 62 w 73"/>
                <a:gd name="T9" fmla="*/ 0 h 22"/>
                <a:gd name="T10" fmla="*/ 73 w 73"/>
                <a:gd name="T11" fmla="*/ 11 h 22"/>
                <a:gd name="T12" fmla="*/ 62 w 73"/>
                <a:gd name="T13" fmla="*/ 22 h 22"/>
                <a:gd name="T14" fmla="*/ 12 w 73"/>
                <a:gd name="T15" fmla="*/ 5 h 22"/>
                <a:gd name="T16" fmla="*/ 5 w 73"/>
                <a:gd name="T17" fmla="*/ 11 h 22"/>
                <a:gd name="T18" fmla="*/ 12 w 73"/>
                <a:gd name="T19" fmla="*/ 18 h 22"/>
                <a:gd name="T20" fmla="*/ 62 w 73"/>
                <a:gd name="T21" fmla="*/ 18 h 22"/>
                <a:gd name="T22" fmla="*/ 69 w 73"/>
                <a:gd name="T23" fmla="*/ 11 h 22"/>
                <a:gd name="T24" fmla="*/ 62 w 73"/>
                <a:gd name="T25" fmla="*/ 5 h 22"/>
                <a:gd name="T26" fmla="*/ 12 w 73"/>
                <a:gd name="T27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2">
                  <a:moveTo>
                    <a:pt x="62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6" y="22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2"/>
                    <a:pt x="62" y="22"/>
                  </a:cubicBezTo>
                  <a:close/>
                  <a:moveTo>
                    <a:pt x="12" y="5"/>
                  </a:moveTo>
                  <a:cubicBezTo>
                    <a:pt x="8" y="5"/>
                    <a:pt x="5" y="7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7"/>
                    <a:pt x="66" y="5"/>
                    <a:pt x="62" y="5"/>
                  </a:cubicBezTo>
                  <a:lnTo>
                    <a:pt x="12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5" name="Freeform 45">
              <a:extLst>
                <a:ext uri="{FF2B5EF4-FFF2-40B4-BE49-F238E27FC236}">
                  <a16:creationId xmlns:a16="http://schemas.microsoft.com/office/drawing/2014/main" id="{62D44779-A4B9-4840-B4E2-1A0691546F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8775" y="3127375"/>
              <a:ext cx="123825" cy="36513"/>
            </a:xfrm>
            <a:custGeom>
              <a:avLst/>
              <a:gdLst>
                <a:gd name="T0" fmla="*/ 62 w 73"/>
                <a:gd name="T1" fmla="*/ 22 h 22"/>
                <a:gd name="T2" fmla="*/ 12 w 73"/>
                <a:gd name="T3" fmla="*/ 22 h 22"/>
                <a:gd name="T4" fmla="*/ 0 w 73"/>
                <a:gd name="T5" fmla="*/ 11 h 22"/>
                <a:gd name="T6" fmla="*/ 12 w 73"/>
                <a:gd name="T7" fmla="*/ 0 h 22"/>
                <a:gd name="T8" fmla="*/ 62 w 73"/>
                <a:gd name="T9" fmla="*/ 0 h 22"/>
                <a:gd name="T10" fmla="*/ 73 w 73"/>
                <a:gd name="T11" fmla="*/ 11 h 22"/>
                <a:gd name="T12" fmla="*/ 62 w 73"/>
                <a:gd name="T13" fmla="*/ 22 h 22"/>
                <a:gd name="T14" fmla="*/ 12 w 73"/>
                <a:gd name="T15" fmla="*/ 4 h 22"/>
                <a:gd name="T16" fmla="*/ 5 w 73"/>
                <a:gd name="T17" fmla="*/ 11 h 22"/>
                <a:gd name="T18" fmla="*/ 12 w 73"/>
                <a:gd name="T19" fmla="*/ 18 h 22"/>
                <a:gd name="T20" fmla="*/ 62 w 73"/>
                <a:gd name="T21" fmla="*/ 18 h 22"/>
                <a:gd name="T22" fmla="*/ 69 w 73"/>
                <a:gd name="T23" fmla="*/ 11 h 22"/>
                <a:gd name="T24" fmla="*/ 62 w 73"/>
                <a:gd name="T25" fmla="*/ 4 h 22"/>
                <a:gd name="T26" fmla="*/ 12 w 73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2">
                  <a:moveTo>
                    <a:pt x="62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6" y="22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2"/>
                    <a:pt x="62" y="22"/>
                  </a:cubicBezTo>
                  <a:close/>
                  <a:moveTo>
                    <a:pt x="12" y="4"/>
                  </a:moveTo>
                  <a:cubicBezTo>
                    <a:pt x="8" y="4"/>
                    <a:pt x="5" y="7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7"/>
                    <a:pt x="66" y="4"/>
                    <a:pt x="62" y="4"/>
                  </a:cubicBezTo>
                  <a:lnTo>
                    <a:pt x="12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EA8538E7-C2A3-48DD-8C05-B6D53AD4C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1000" y="3157538"/>
              <a:ext cx="80963" cy="26988"/>
            </a:xfrm>
            <a:custGeom>
              <a:avLst/>
              <a:gdLst>
                <a:gd name="T0" fmla="*/ 24 w 48"/>
                <a:gd name="T1" fmla="*/ 16 h 16"/>
                <a:gd name="T2" fmla="*/ 0 w 48"/>
                <a:gd name="T3" fmla="*/ 2 h 16"/>
                <a:gd name="T4" fmla="*/ 2 w 48"/>
                <a:gd name="T5" fmla="*/ 0 h 16"/>
                <a:gd name="T6" fmla="*/ 4 w 48"/>
                <a:gd name="T7" fmla="*/ 2 h 16"/>
                <a:gd name="T8" fmla="*/ 24 w 48"/>
                <a:gd name="T9" fmla="*/ 11 h 16"/>
                <a:gd name="T10" fmla="*/ 43 w 48"/>
                <a:gd name="T11" fmla="*/ 2 h 16"/>
                <a:gd name="T12" fmla="*/ 46 w 48"/>
                <a:gd name="T13" fmla="*/ 0 h 16"/>
                <a:gd name="T14" fmla="*/ 48 w 48"/>
                <a:gd name="T15" fmla="*/ 2 h 16"/>
                <a:gd name="T16" fmla="*/ 24 w 48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6">
                  <a:moveTo>
                    <a:pt x="24" y="16"/>
                  </a:moveTo>
                  <a:cubicBezTo>
                    <a:pt x="10" y="16"/>
                    <a:pt x="0" y="10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12" y="11"/>
                    <a:pt x="24" y="11"/>
                  </a:cubicBezTo>
                  <a:cubicBezTo>
                    <a:pt x="35" y="11"/>
                    <a:pt x="43" y="6"/>
                    <a:pt x="43" y="2"/>
                  </a:cubicBezTo>
                  <a:cubicBezTo>
                    <a:pt x="43" y="1"/>
                    <a:pt x="44" y="0"/>
                    <a:pt x="46" y="0"/>
                  </a:cubicBezTo>
                  <a:cubicBezTo>
                    <a:pt x="47" y="0"/>
                    <a:pt x="48" y="1"/>
                    <a:pt x="48" y="2"/>
                  </a:cubicBezTo>
                  <a:cubicBezTo>
                    <a:pt x="48" y="10"/>
                    <a:pt x="37" y="16"/>
                    <a:pt x="24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7" name="Freeform 47">
              <a:extLst>
                <a:ext uri="{FF2B5EF4-FFF2-40B4-BE49-F238E27FC236}">
                  <a16:creationId xmlns:a16="http://schemas.microsoft.com/office/drawing/2014/main" id="{C2D7EF03-90B0-476C-803F-19B0FFADE1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2100" y="2760663"/>
              <a:ext cx="260350" cy="314325"/>
            </a:xfrm>
            <a:custGeom>
              <a:avLst/>
              <a:gdLst>
                <a:gd name="T0" fmla="*/ 101 w 154"/>
                <a:gd name="T1" fmla="*/ 185 h 185"/>
                <a:gd name="T2" fmla="*/ 53 w 154"/>
                <a:gd name="T3" fmla="*/ 185 h 185"/>
                <a:gd name="T4" fmla="*/ 32 w 154"/>
                <a:gd name="T5" fmla="*/ 164 h 185"/>
                <a:gd name="T6" fmla="*/ 32 w 154"/>
                <a:gd name="T7" fmla="*/ 149 h 185"/>
                <a:gd name="T8" fmla="*/ 22 w 154"/>
                <a:gd name="T9" fmla="*/ 130 h 185"/>
                <a:gd name="T10" fmla="*/ 0 w 154"/>
                <a:gd name="T11" fmla="*/ 77 h 185"/>
                <a:gd name="T12" fmla="*/ 77 w 154"/>
                <a:gd name="T13" fmla="*/ 0 h 185"/>
                <a:gd name="T14" fmla="*/ 154 w 154"/>
                <a:gd name="T15" fmla="*/ 77 h 185"/>
                <a:gd name="T16" fmla="*/ 132 w 154"/>
                <a:gd name="T17" fmla="*/ 130 h 185"/>
                <a:gd name="T18" fmla="*/ 122 w 154"/>
                <a:gd name="T19" fmla="*/ 149 h 185"/>
                <a:gd name="T20" fmla="*/ 122 w 154"/>
                <a:gd name="T21" fmla="*/ 164 h 185"/>
                <a:gd name="T22" fmla="*/ 101 w 154"/>
                <a:gd name="T23" fmla="*/ 185 h 185"/>
                <a:gd name="T24" fmla="*/ 77 w 154"/>
                <a:gd name="T25" fmla="*/ 5 h 185"/>
                <a:gd name="T26" fmla="*/ 5 w 154"/>
                <a:gd name="T27" fmla="*/ 77 h 185"/>
                <a:gd name="T28" fmla="*/ 25 w 154"/>
                <a:gd name="T29" fmla="*/ 127 h 185"/>
                <a:gd name="T30" fmla="*/ 36 w 154"/>
                <a:gd name="T31" fmla="*/ 149 h 185"/>
                <a:gd name="T32" fmla="*/ 36 w 154"/>
                <a:gd name="T33" fmla="*/ 164 h 185"/>
                <a:gd name="T34" fmla="*/ 53 w 154"/>
                <a:gd name="T35" fmla="*/ 180 h 185"/>
                <a:gd name="T36" fmla="*/ 101 w 154"/>
                <a:gd name="T37" fmla="*/ 180 h 185"/>
                <a:gd name="T38" fmla="*/ 117 w 154"/>
                <a:gd name="T39" fmla="*/ 164 h 185"/>
                <a:gd name="T40" fmla="*/ 117 w 154"/>
                <a:gd name="T41" fmla="*/ 149 h 185"/>
                <a:gd name="T42" fmla="*/ 129 w 154"/>
                <a:gd name="T43" fmla="*/ 127 h 185"/>
                <a:gd name="T44" fmla="*/ 149 w 154"/>
                <a:gd name="T45" fmla="*/ 77 h 185"/>
                <a:gd name="T46" fmla="*/ 77 w 154"/>
                <a:gd name="T47" fmla="*/ 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4" h="185">
                  <a:moveTo>
                    <a:pt x="101" y="185"/>
                  </a:moveTo>
                  <a:cubicBezTo>
                    <a:pt x="53" y="185"/>
                    <a:pt x="53" y="185"/>
                    <a:pt x="53" y="185"/>
                  </a:cubicBezTo>
                  <a:cubicBezTo>
                    <a:pt x="41" y="185"/>
                    <a:pt x="32" y="175"/>
                    <a:pt x="32" y="164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32" y="141"/>
                    <a:pt x="28" y="137"/>
                    <a:pt x="22" y="130"/>
                  </a:cubicBezTo>
                  <a:cubicBezTo>
                    <a:pt x="8" y="117"/>
                    <a:pt x="0" y="97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4" y="34"/>
                    <a:pt x="154" y="77"/>
                  </a:cubicBezTo>
                  <a:cubicBezTo>
                    <a:pt x="154" y="97"/>
                    <a:pt x="146" y="117"/>
                    <a:pt x="132" y="130"/>
                  </a:cubicBezTo>
                  <a:cubicBezTo>
                    <a:pt x="125" y="137"/>
                    <a:pt x="122" y="141"/>
                    <a:pt x="122" y="149"/>
                  </a:cubicBezTo>
                  <a:cubicBezTo>
                    <a:pt x="122" y="164"/>
                    <a:pt x="122" y="164"/>
                    <a:pt x="122" y="164"/>
                  </a:cubicBezTo>
                  <a:cubicBezTo>
                    <a:pt x="122" y="175"/>
                    <a:pt x="113" y="185"/>
                    <a:pt x="101" y="185"/>
                  </a:cubicBezTo>
                  <a:close/>
                  <a:moveTo>
                    <a:pt x="77" y="5"/>
                  </a:moveTo>
                  <a:cubicBezTo>
                    <a:pt x="37" y="5"/>
                    <a:pt x="5" y="37"/>
                    <a:pt x="5" y="77"/>
                  </a:cubicBezTo>
                  <a:cubicBezTo>
                    <a:pt x="5" y="96"/>
                    <a:pt x="12" y="114"/>
                    <a:pt x="25" y="127"/>
                  </a:cubicBezTo>
                  <a:cubicBezTo>
                    <a:pt x="32" y="134"/>
                    <a:pt x="36" y="140"/>
                    <a:pt x="36" y="149"/>
                  </a:cubicBezTo>
                  <a:cubicBezTo>
                    <a:pt x="36" y="164"/>
                    <a:pt x="36" y="164"/>
                    <a:pt x="36" y="164"/>
                  </a:cubicBezTo>
                  <a:cubicBezTo>
                    <a:pt x="36" y="173"/>
                    <a:pt x="44" y="180"/>
                    <a:pt x="53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10" y="180"/>
                    <a:pt x="117" y="173"/>
                    <a:pt x="117" y="164"/>
                  </a:cubicBezTo>
                  <a:cubicBezTo>
                    <a:pt x="117" y="149"/>
                    <a:pt x="117" y="149"/>
                    <a:pt x="117" y="149"/>
                  </a:cubicBezTo>
                  <a:cubicBezTo>
                    <a:pt x="117" y="140"/>
                    <a:pt x="122" y="134"/>
                    <a:pt x="129" y="127"/>
                  </a:cubicBezTo>
                  <a:cubicBezTo>
                    <a:pt x="142" y="114"/>
                    <a:pt x="149" y="96"/>
                    <a:pt x="149" y="77"/>
                  </a:cubicBezTo>
                  <a:cubicBezTo>
                    <a:pt x="149" y="37"/>
                    <a:pt x="117" y="5"/>
                    <a:pt x="77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8" name="Freeform 48">
              <a:extLst>
                <a:ext uri="{FF2B5EF4-FFF2-40B4-BE49-F238E27FC236}">
                  <a16:creationId xmlns:a16="http://schemas.microsoft.com/office/drawing/2014/main" id="{8EC22A17-E388-49EE-ACC1-F6C5D39C18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8775" y="3065463"/>
              <a:ext cx="123825" cy="39688"/>
            </a:xfrm>
            <a:custGeom>
              <a:avLst/>
              <a:gdLst>
                <a:gd name="T0" fmla="*/ 62 w 73"/>
                <a:gd name="T1" fmla="*/ 23 h 23"/>
                <a:gd name="T2" fmla="*/ 12 w 73"/>
                <a:gd name="T3" fmla="*/ 23 h 23"/>
                <a:gd name="T4" fmla="*/ 0 w 73"/>
                <a:gd name="T5" fmla="*/ 11 h 23"/>
                <a:gd name="T6" fmla="*/ 12 w 73"/>
                <a:gd name="T7" fmla="*/ 0 h 23"/>
                <a:gd name="T8" fmla="*/ 62 w 73"/>
                <a:gd name="T9" fmla="*/ 0 h 23"/>
                <a:gd name="T10" fmla="*/ 73 w 73"/>
                <a:gd name="T11" fmla="*/ 11 h 23"/>
                <a:gd name="T12" fmla="*/ 62 w 73"/>
                <a:gd name="T13" fmla="*/ 23 h 23"/>
                <a:gd name="T14" fmla="*/ 12 w 73"/>
                <a:gd name="T15" fmla="*/ 5 h 23"/>
                <a:gd name="T16" fmla="*/ 5 w 73"/>
                <a:gd name="T17" fmla="*/ 11 h 23"/>
                <a:gd name="T18" fmla="*/ 12 w 73"/>
                <a:gd name="T19" fmla="*/ 18 h 23"/>
                <a:gd name="T20" fmla="*/ 62 w 73"/>
                <a:gd name="T21" fmla="*/ 18 h 23"/>
                <a:gd name="T22" fmla="*/ 69 w 73"/>
                <a:gd name="T23" fmla="*/ 11 h 23"/>
                <a:gd name="T24" fmla="*/ 62 w 73"/>
                <a:gd name="T25" fmla="*/ 5 h 23"/>
                <a:gd name="T26" fmla="*/ 12 w 73"/>
                <a:gd name="T2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3">
                  <a:moveTo>
                    <a:pt x="6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6" y="23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3"/>
                    <a:pt x="62" y="23"/>
                  </a:cubicBezTo>
                  <a:close/>
                  <a:moveTo>
                    <a:pt x="12" y="5"/>
                  </a:moveTo>
                  <a:cubicBezTo>
                    <a:pt x="8" y="5"/>
                    <a:pt x="5" y="8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8"/>
                    <a:pt x="66" y="5"/>
                    <a:pt x="62" y="5"/>
                  </a:cubicBezTo>
                  <a:lnTo>
                    <a:pt x="12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21" name="Rounded Rectangle 26">
            <a:extLst>
              <a:ext uri="{FF2B5EF4-FFF2-40B4-BE49-F238E27FC236}">
                <a16:creationId xmlns:a16="http://schemas.microsoft.com/office/drawing/2014/main" id="{7AF6A0FB-0A21-452E-93A4-0903B89C66DB}"/>
              </a:ext>
            </a:extLst>
          </p:cNvPr>
          <p:cNvSpPr/>
          <p:nvPr/>
        </p:nvSpPr>
        <p:spPr>
          <a:xfrm rot="5400000">
            <a:off x="11394219" y="-813704"/>
            <a:ext cx="504064" cy="2131472"/>
          </a:xfrm>
          <a:prstGeom prst="roundRect">
            <a:avLst>
              <a:gd name="adj" fmla="val 50000"/>
            </a:avLst>
          </a:prstGeom>
          <a:solidFill>
            <a:srgbClr val="4DB3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2" name="Text Placeholder 2" title="Les services proposés">
            <a:extLst>
              <a:ext uri="{FF2B5EF4-FFF2-40B4-BE49-F238E27FC236}">
                <a16:creationId xmlns:a16="http://schemas.microsoft.com/office/drawing/2014/main" id="{B410F97A-5471-487C-9416-1AD45C4F359A}"/>
              </a:ext>
            </a:extLst>
          </p:cNvPr>
          <p:cNvSpPr txBox="1">
            <a:spLocks/>
          </p:cNvSpPr>
          <p:nvPr/>
        </p:nvSpPr>
        <p:spPr>
          <a:xfrm>
            <a:off x="10617990" y="84786"/>
            <a:ext cx="1733353" cy="406400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CONTEXTE</a:t>
            </a:r>
          </a:p>
        </p:txBody>
      </p:sp>
    </p:spTree>
    <p:extLst>
      <p:ext uri="{BB962C8B-B14F-4D97-AF65-F5344CB8AC3E}">
        <p14:creationId xmlns:p14="http://schemas.microsoft.com/office/powerpoint/2010/main" val="50827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-4.375E-6 0.08426 " pathEditMode="relative" rAng="0" ptsTypes="AA">
                                      <p:cBhvr>
                                        <p:cTn id="12" dur="8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1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6" grpId="0" animBg="1"/>
      <p:bldP spid="50" grpId="0"/>
      <p:bldP spid="54" grpId="0" animBg="1"/>
      <p:bldP spid="57" grpId="0"/>
      <p:bldP spid="42" grpId="0" animBg="1"/>
      <p:bldP spid="4" grpId="0"/>
    </p:bldLst>
  </p:timing>
</p:sld>
</file>

<file path=ppt/theme/theme1.xml><?xml version="1.0" encoding="utf-8"?>
<a:theme xmlns:a="http://schemas.openxmlformats.org/drawingml/2006/main" name="Spectrum - 16x9">
  <a:themeElements>
    <a:clrScheme name="i9_Multicolored Dark">
      <a:dk1>
        <a:srgbClr val="FFFFFF"/>
      </a:dk1>
      <a:lt1>
        <a:srgbClr val="2B2B2D"/>
      </a:lt1>
      <a:dk2>
        <a:srgbClr val="21B169"/>
      </a:dk2>
      <a:lt2>
        <a:srgbClr val="CF423F"/>
      </a:lt2>
      <a:accent1>
        <a:srgbClr val="4DB3C7"/>
      </a:accent1>
      <a:accent2>
        <a:srgbClr val="85CA46"/>
      </a:accent2>
      <a:accent3>
        <a:srgbClr val="F49D00"/>
      </a:accent3>
      <a:accent4>
        <a:srgbClr val="D2326B"/>
      </a:accent4>
      <a:accent5>
        <a:srgbClr val="1D6E9B"/>
      </a:accent5>
      <a:accent6>
        <a:srgbClr val="6F4EA4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i9_Multicolored">
      <a:dk1>
        <a:srgbClr val="57565A"/>
      </a:dk1>
      <a:lt1>
        <a:sysClr val="window" lastClr="FFFFFF"/>
      </a:lt1>
      <a:dk2>
        <a:srgbClr val="21B169"/>
      </a:dk2>
      <a:lt2>
        <a:srgbClr val="CF423F"/>
      </a:lt2>
      <a:accent1>
        <a:srgbClr val="4DB3C7"/>
      </a:accent1>
      <a:accent2>
        <a:srgbClr val="85CA46"/>
      </a:accent2>
      <a:accent3>
        <a:srgbClr val="F49D00"/>
      </a:accent3>
      <a:accent4>
        <a:srgbClr val="D2326B"/>
      </a:accent4>
      <a:accent5>
        <a:srgbClr val="1D6E9B"/>
      </a:accent5>
      <a:accent6>
        <a:srgbClr val="6850B4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153372</TotalTime>
  <Words>865</Words>
  <Application>Microsoft Office PowerPoint</Application>
  <PresentationFormat>Grand écran</PresentationFormat>
  <Paragraphs>383</Paragraphs>
  <Slides>24</Slides>
  <Notes>1</Notes>
  <HiddenSlides>2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30" baseType="lpstr">
      <vt:lpstr>Arial</vt:lpstr>
      <vt:lpstr>Calibri</vt:lpstr>
      <vt:lpstr>Open Sans</vt:lpstr>
      <vt:lpstr>Open Sans Light</vt:lpstr>
      <vt:lpstr>Spectrum - 16x9</vt:lpstr>
      <vt:lpstr>2_Office Theme</vt:lpstr>
      <vt:lpstr>Présentation PowerPoint</vt:lpstr>
      <vt:lpstr>SOMMAIRE</vt:lpstr>
      <vt:lpstr>Présentation PowerPoint</vt:lpstr>
      <vt:lpstr>Les services pro</vt:lpstr>
      <vt:lpstr>L’EQUIPE</vt:lpstr>
      <vt:lpstr>L’EQUIPE</vt:lpstr>
      <vt:lpstr>LE BESOIN</vt:lpstr>
      <vt:lpstr>LES ENJEUX</vt:lpstr>
      <vt:lpstr>SOLUTION</vt:lpstr>
      <vt:lpstr>Présentation PowerPoint</vt:lpstr>
      <vt:lpstr>Présentation PowerPoint</vt:lpstr>
      <vt:lpstr>Présentation PowerPoint</vt:lpstr>
      <vt:lpstr>Présentation PowerPoint</vt:lpstr>
      <vt:lpstr>LE DECOUPAGE DES US EN TACHES</vt:lpstr>
      <vt:lpstr>ARCHITECTURE TECHNIQUE 3-TIERS</vt:lpstr>
      <vt:lpstr>UML</vt:lpstr>
      <vt:lpstr>Présentation PowerPoint</vt:lpstr>
      <vt:lpstr>AFFICHAGE DU DETAIL D’UN SONDAGE- JEE</vt:lpstr>
      <vt:lpstr>CHOIX DE LA PAGE D’ACCUEIL - Angular</vt:lpstr>
      <vt:lpstr>BILAN TECHNIQUE</vt:lpstr>
      <vt:lpstr>PERSPECTIVES DE L’APPLICATION</vt:lpstr>
      <vt:lpstr>Présentation PowerPoint</vt:lpstr>
      <vt:lpstr>SPRINT BACKLOG 1</vt:lpstr>
      <vt:lpstr>SPRINT BACKLOG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Exec (youexec.com) Pitch Deck</dc:title>
  <dc:creator>You Exec (youexec.com)</dc:creator>
  <cp:lastModifiedBy>Adminl</cp:lastModifiedBy>
  <cp:revision>1600</cp:revision>
  <dcterms:created xsi:type="dcterms:W3CDTF">2014-10-08T23:03:32Z</dcterms:created>
  <dcterms:modified xsi:type="dcterms:W3CDTF">2018-07-31T19:37:53Z</dcterms:modified>
</cp:coreProperties>
</file>